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1" r:id="rId3"/>
    <p:sldId id="262" r:id="rId4"/>
    <p:sldId id="263" r:id="rId5"/>
    <p:sldId id="265" r:id="rId6"/>
    <p:sldId id="269" r:id="rId7"/>
    <p:sldId id="266" r:id="rId8"/>
    <p:sldId id="264" r:id="rId9"/>
    <p:sldId id="270" r:id="rId10"/>
    <p:sldId id="274" r:id="rId11"/>
    <p:sldId id="260" r:id="rId12"/>
    <p:sldId id="272" r:id="rId13"/>
    <p:sldId id="257" r:id="rId14"/>
    <p:sldId id="259" r:id="rId15"/>
    <p:sldId id="258" r:id="rId16"/>
    <p:sldId id="271"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8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92755-90EF-7B4B-8FA1-4EB6E39A2AE8}" type="datetimeFigureOut">
              <a:rPr lang="en-US" smtClean="0"/>
              <a:pPr/>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83210-C869-7948-A795-3E0CFD074CBC}" type="slidenum">
              <a:rPr lang="en-US" smtClean="0"/>
              <a:pPr/>
              <a:t>‹#›</a:t>
            </a:fld>
            <a:endParaRPr lang="en-US"/>
          </a:p>
        </p:txBody>
      </p:sp>
    </p:spTree>
    <p:extLst>
      <p:ext uri="{BB962C8B-B14F-4D97-AF65-F5344CB8AC3E}">
        <p14:creationId xmlns:p14="http://schemas.microsoft.com/office/powerpoint/2010/main" xmlns="" val="6793063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283210-C869-7948-A795-3E0CFD074CB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C4BCD-3C23-E549-A5BC-6EAC1BE8F53F}"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C4BCD-3C23-E549-A5BC-6EAC1BE8F53F}"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C4BCD-3C23-E549-A5BC-6EAC1BE8F53F}"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C4BCD-3C23-E549-A5BC-6EAC1BE8F53F}"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C4BCD-3C23-E549-A5BC-6EAC1BE8F53F}"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C4BCD-3C23-E549-A5BC-6EAC1BE8F53F}"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C4BCD-3C23-E549-A5BC-6EAC1BE8F53F}" type="datetimeFigureOut">
              <a:rPr lang="en-US" smtClean="0"/>
              <a:pPr/>
              <a:t>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C4BCD-3C23-E549-A5BC-6EAC1BE8F53F}" type="datetimeFigureOut">
              <a:rPr lang="en-US" smtClean="0"/>
              <a:pPr/>
              <a:t>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C4BCD-3C23-E549-A5BC-6EAC1BE8F53F}" type="datetimeFigureOut">
              <a:rPr lang="en-US" smtClean="0"/>
              <a:pPr/>
              <a:t>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C4BCD-3C23-E549-A5BC-6EAC1BE8F53F}"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C4BCD-3C23-E549-A5BC-6EAC1BE8F53F}"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76EB5-73FB-E44E-B250-FC23CEDD30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C4BCD-3C23-E549-A5BC-6EAC1BE8F53F}" type="datetimeFigureOut">
              <a:rPr lang="en-US" smtClean="0"/>
              <a:pPr/>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76EB5-73FB-E44E-B250-FC23CEDD30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7057"/>
            <a:ext cx="7772400" cy="1470025"/>
          </a:xfrm>
        </p:spPr>
        <p:txBody>
          <a:bodyPr>
            <a:normAutofit/>
          </a:bodyPr>
          <a:lstStyle/>
          <a:p>
            <a:r>
              <a:rPr lang="en-US" dirty="0" smtClean="0"/>
              <a:t>Mechanisms of disease in the </a:t>
            </a:r>
            <a:r>
              <a:rPr lang="en-US" dirty="0" err="1" smtClean="0"/>
              <a:t>antiphospholipid</a:t>
            </a:r>
            <a:r>
              <a:rPr lang="en-US" dirty="0" smtClean="0"/>
              <a:t> syndrome</a:t>
            </a:r>
            <a:endParaRPr lang="en-US" dirty="0"/>
          </a:p>
        </p:txBody>
      </p:sp>
      <p:sp>
        <p:nvSpPr>
          <p:cNvPr id="3" name="Subtitle 2"/>
          <p:cNvSpPr>
            <a:spLocks noGrp="1"/>
          </p:cNvSpPr>
          <p:nvPr>
            <p:ph type="subTitle" idx="1"/>
          </p:nvPr>
        </p:nvSpPr>
        <p:spPr>
          <a:xfrm>
            <a:off x="544269" y="4530445"/>
            <a:ext cx="8215830" cy="718888"/>
          </a:xfrm>
        </p:spPr>
        <p:txBody>
          <a:bodyPr>
            <a:normAutofit fontScale="62500" lnSpcReduction="20000"/>
          </a:bodyPr>
          <a:lstStyle/>
          <a:p>
            <a:r>
              <a:rPr lang="en-US" dirty="0" smtClean="0">
                <a:solidFill>
                  <a:schemeClr val="tx1"/>
                </a:solidFill>
              </a:rPr>
              <a:t>A short </a:t>
            </a:r>
            <a:r>
              <a:rPr lang="en-US" dirty="0" err="1" smtClean="0">
                <a:solidFill>
                  <a:schemeClr val="tx1"/>
                </a:solidFill>
              </a:rPr>
              <a:t>tributededicated</a:t>
            </a:r>
            <a:r>
              <a:rPr lang="en-US" dirty="0" smtClean="0">
                <a:solidFill>
                  <a:schemeClr val="tx1"/>
                </a:solidFill>
              </a:rPr>
              <a:t> to the memory of Dr. Virgil Woods Jr.: brilliant and generous scientist, dedicated mentor, and truly compassionate physician</a:t>
            </a:r>
          </a:p>
          <a:p>
            <a:endParaRPr lang="en-US" dirty="0" smtClean="0">
              <a:solidFill>
                <a:schemeClr val="tx1"/>
              </a:solidFill>
            </a:endParaRPr>
          </a:p>
          <a:p>
            <a:endParaRPr lang="en-US" dirty="0">
              <a:solidFill>
                <a:schemeClr val="tx1"/>
              </a:solidFill>
            </a:endParaRPr>
          </a:p>
        </p:txBody>
      </p:sp>
      <p:sp>
        <p:nvSpPr>
          <p:cNvPr id="4" name="Subtitle 2"/>
          <p:cNvSpPr txBox="1">
            <a:spLocks/>
          </p:cNvSpPr>
          <p:nvPr/>
        </p:nvSpPr>
        <p:spPr>
          <a:xfrm>
            <a:off x="1524000" y="2713989"/>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dirty="0" smtClean="0">
                <a:solidFill>
                  <a:schemeClr val="tx1">
                    <a:tint val="75000"/>
                  </a:schemeClr>
                </a:solidFill>
              </a:rPr>
              <a:t>by</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Nunzio</a:t>
            </a:r>
            <a:r>
              <a:rPr kumimoji="0" lang="en-US" sz="3200" b="0" i="0" u="none" strike="noStrike" kern="1200" cap="none" spc="0" normalizeH="0" noProof="0" dirty="0" smtClean="0">
                <a:ln>
                  <a:noFill/>
                </a:ln>
                <a:solidFill>
                  <a:schemeClr val="tx1">
                    <a:tint val="75000"/>
                  </a:schemeClr>
                </a:solidFill>
                <a:effectLst/>
                <a:uLnTx/>
                <a:uFillTx/>
                <a:latin typeface="+mn-lt"/>
                <a:ea typeface="+mn-ea"/>
                <a:cs typeface="+mn-cs"/>
              </a:rPr>
              <a:t> Bottini, MD, PhD</a:t>
            </a:r>
          </a:p>
        </p:txBody>
      </p:sp>
      <p:sp>
        <p:nvSpPr>
          <p:cNvPr id="5" name="Subtitle 2"/>
          <p:cNvSpPr txBox="1">
            <a:spLocks/>
          </p:cNvSpPr>
          <p:nvPr/>
        </p:nvSpPr>
        <p:spPr>
          <a:xfrm>
            <a:off x="518862" y="5638801"/>
            <a:ext cx="8215830" cy="3556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Illustrations and tables from: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Meroni</a:t>
            </a:r>
            <a:r>
              <a:rPr kumimoji="0" lang="en-US" b="0" i="0" u="none" strike="noStrike" kern="1200" cap="none" spc="0" normalizeH="0" baseline="0" noProof="0" dirty="0" smtClean="0">
                <a:ln>
                  <a:noFill/>
                </a:ln>
                <a:solidFill>
                  <a:schemeClr val="tx1"/>
                </a:solidFill>
                <a:effectLst/>
                <a:uLnTx/>
                <a:uFillTx/>
                <a:latin typeface="+mn-lt"/>
                <a:ea typeface="+mn-ea"/>
                <a:cs typeface="+mn-cs"/>
              </a:rPr>
              <a:t> PL et al, Nature Rev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Rheumatol</a:t>
            </a:r>
            <a:r>
              <a:rPr kumimoji="0" lang="en-US" b="0" i="0" u="none" strike="noStrike" kern="1200" cap="none" spc="0" normalizeH="0" baseline="0" noProof="0" dirty="0" smtClean="0">
                <a:ln>
                  <a:noFill/>
                </a:ln>
                <a:solidFill>
                  <a:schemeClr val="tx1"/>
                </a:solidFill>
                <a:effectLst/>
                <a:uLnTx/>
                <a:uFillTx/>
                <a:latin typeface="+mn-lt"/>
                <a:ea typeface="+mn-ea"/>
                <a:cs typeface="+mn-cs"/>
              </a:rPr>
              <a:t>, 7:330-339, 2011</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excessive clotting</a:t>
            </a:r>
            <a:endParaRPr lang="en-US" dirty="0"/>
          </a:p>
        </p:txBody>
      </p:sp>
      <p:sp>
        <p:nvSpPr>
          <p:cNvPr id="6" name="Content Placeholder 2"/>
          <p:cNvSpPr>
            <a:spLocks noGrp="1"/>
          </p:cNvSpPr>
          <p:nvPr>
            <p:ph idx="1"/>
          </p:nvPr>
        </p:nvSpPr>
        <p:spPr>
          <a:xfrm>
            <a:off x="6054925" y="1600200"/>
            <a:ext cx="2936275" cy="4525963"/>
          </a:xfrm>
        </p:spPr>
        <p:txBody>
          <a:bodyPr>
            <a:normAutofit fontScale="77500" lnSpcReduction="20000"/>
          </a:bodyPr>
          <a:lstStyle/>
          <a:p>
            <a:pPr marL="4763" indent="-4763">
              <a:buNone/>
            </a:pPr>
            <a:r>
              <a:rPr lang="en-US" dirty="0" smtClean="0"/>
              <a:t>The second hit necessary to trigger clotting might also act through a pro-inflammatory action, for example by activating the complement cascade</a:t>
            </a:r>
          </a:p>
          <a:p>
            <a:pPr marL="4763" indent="-4763">
              <a:buNone/>
            </a:pPr>
            <a:endParaRPr lang="en-US" dirty="0" smtClean="0"/>
          </a:p>
          <a:p>
            <a:pPr marL="4763" indent="-4763">
              <a:buNone/>
            </a:pPr>
            <a:r>
              <a:rPr lang="en-US" dirty="0" smtClean="0"/>
              <a:t>However no second hit is required to cause the pregnancy complications</a:t>
            </a:r>
          </a:p>
          <a:p>
            <a:pPr marL="4763" indent="-4763">
              <a:buNone/>
            </a:pPr>
            <a:endParaRPr lang="en-US" dirty="0"/>
          </a:p>
        </p:txBody>
      </p:sp>
      <p:pic>
        <p:nvPicPr>
          <p:cNvPr id="7" name="Picture 6"/>
          <p:cNvPicPr>
            <a:picLocks noChangeAspect="1"/>
          </p:cNvPicPr>
          <p:nvPr/>
        </p:nvPicPr>
        <p:blipFill>
          <a:blip r:embed="rId2"/>
          <a:stretch>
            <a:fillRect/>
          </a:stretch>
        </p:blipFill>
        <p:spPr>
          <a:xfrm>
            <a:off x="26430" y="1649682"/>
            <a:ext cx="5925992" cy="41165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98920"/>
            <a:ext cx="8229600" cy="3638235"/>
          </a:xfrm>
        </p:spPr>
        <p:txBody>
          <a:bodyPr>
            <a:normAutofit fontScale="85000" lnSpcReduction="20000"/>
          </a:bodyPr>
          <a:lstStyle/>
          <a:p>
            <a:r>
              <a:rPr lang="en-US" dirty="0" smtClean="0"/>
              <a:t>This study showed that there are three classes of </a:t>
            </a:r>
            <a:r>
              <a:rPr lang="en-US" dirty="0" err="1" smtClean="0"/>
              <a:t>anticardiolipin</a:t>
            </a:r>
            <a:r>
              <a:rPr lang="en-US" dirty="0" smtClean="0"/>
              <a:t> antibodies</a:t>
            </a:r>
          </a:p>
          <a:p>
            <a:pPr lvl="1"/>
            <a:r>
              <a:rPr lang="en-US" dirty="0" smtClean="0"/>
              <a:t>The ones that bind only bovine beta2GPI but not human beta2GPI</a:t>
            </a:r>
          </a:p>
          <a:p>
            <a:pPr lvl="1"/>
            <a:r>
              <a:rPr lang="en-US" dirty="0" smtClean="0"/>
              <a:t>The ones that bind both complexes of beta2GPI and </a:t>
            </a:r>
            <a:r>
              <a:rPr lang="en-US" dirty="0" err="1" smtClean="0"/>
              <a:t>cardiolipin</a:t>
            </a:r>
            <a:r>
              <a:rPr lang="en-US" dirty="0" smtClean="0"/>
              <a:t> and beta2GPI alone</a:t>
            </a:r>
          </a:p>
          <a:p>
            <a:pPr lvl="1"/>
            <a:r>
              <a:rPr lang="en-US" dirty="0" smtClean="0"/>
              <a:t>The ones that only bind complexes of beta2GPI and </a:t>
            </a:r>
            <a:r>
              <a:rPr lang="en-US" dirty="0" err="1" smtClean="0"/>
              <a:t>cardiolipin</a:t>
            </a:r>
            <a:endParaRPr lang="en-US" dirty="0" smtClean="0"/>
          </a:p>
          <a:p>
            <a:r>
              <a:rPr lang="en-US" dirty="0" smtClean="0"/>
              <a:t>In general anti-beta2GPI antibodies did not cause coagulation anomalies when added to normal serum</a:t>
            </a:r>
            <a:endParaRPr lang="en-US" dirty="0"/>
          </a:p>
        </p:txBody>
      </p:sp>
      <p:pic>
        <p:nvPicPr>
          <p:cNvPr id="4" name="Picture 3"/>
          <p:cNvPicPr>
            <a:picLocks noChangeAspect="1"/>
          </p:cNvPicPr>
          <p:nvPr/>
        </p:nvPicPr>
        <p:blipFill>
          <a:blip r:embed="rId2"/>
          <a:stretch>
            <a:fillRect/>
          </a:stretch>
        </p:blipFill>
        <p:spPr>
          <a:xfrm>
            <a:off x="1244110" y="69117"/>
            <a:ext cx="6370669" cy="272980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Antiphospholipid</a:t>
            </a:r>
            <a:r>
              <a:rPr lang="en-US" dirty="0" smtClean="0"/>
              <a:t> antibodies</a:t>
            </a:r>
            <a:endParaRPr lang="en-US" dirty="0"/>
          </a:p>
        </p:txBody>
      </p:sp>
      <p:sp>
        <p:nvSpPr>
          <p:cNvPr id="3" name="Content Placeholder 2"/>
          <p:cNvSpPr>
            <a:spLocks noGrp="1"/>
          </p:cNvSpPr>
          <p:nvPr>
            <p:ph idx="1"/>
          </p:nvPr>
        </p:nvSpPr>
        <p:spPr/>
        <p:txBody>
          <a:bodyPr>
            <a:normAutofit lnSpcReduction="10000"/>
          </a:bodyPr>
          <a:lstStyle/>
          <a:p>
            <a:r>
              <a:rPr lang="en-US" dirty="0" smtClean="0"/>
              <a:t>Many antibodies that are able to cause the coagulation anomalies when added to normal serum were found to be directed against the precursor of an important protein that is at the origin of the coagulation cascade, called </a:t>
            </a:r>
            <a:r>
              <a:rPr lang="en-US" dirty="0" err="1" smtClean="0"/>
              <a:t>prothrombin</a:t>
            </a:r>
            <a:r>
              <a:rPr lang="en-US" dirty="0" smtClean="0"/>
              <a:t>.</a:t>
            </a:r>
          </a:p>
          <a:p>
            <a:r>
              <a:rPr lang="en-US" dirty="0" smtClean="0"/>
              <a:t>It was found that </a:t>
            </a:r>
            <a:r>
              <a:rPr lang="en-US" dirty="0" err="1" smtClean="0"/>
              <a:t>prothrombin</a:t>
            </a:r>
            <a:r>
              <a:rPr lang="en-US" dirty="0" smtClean="0"/>
              <a:t> can bind phospholipids and is present in preparations of phospholipids used for diagnosis of APL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84288"/>
            <a:ext cx="8229600" cy="3638235"/>
          </a:xfrm>
        </p:spPr>
        <p:txBody>
          <a:bodyPr>
            <a:normAutofit fontScale="85000" lnSpcReduction="20000"/>
          </a:bodyPr>
          <a:lstStyle/>
          <a:p>
            <a:r>
              <a:rPr lang="en-US" dirty="0" smtClean="0"/>
              <a:t>An anti-</a:t>
            </a:r>
            <a:r>
              <a:rPr lang="en-US" dirty="0" err="1" smtClean="0"/>
              <a:t>prothrombin</a:t>
            </a:r>
            <a:r>
              <a:rPr lang="en-US" dirty="0" smtClean="0"/>
              <a:t> antibody binds to the vessel-lining cells, especially the damaged ones, and is able to bind </a:t>
            </a:r>
            <a:r>
              <a:rPr lang="en-US" dirty="0" err="1" smtClean="0"/>
              <a:t>protrombin</a:t>
            </a:r>
            <a:r>
              <a:rPr lang="en-US" dirty="0" smtClean="0"/>
              <a:t> bound to such cells</a:t>
            </a:r>
          </a:p>
          <a:p>
            <a:r>
              <a:rPr lang="en-US" dirty="0" smtClean="0"/>
              <a:t>In the presence of anti-</a:t>
            </a:r>
            <a:r>
              <a:rPr lang="en-US" dirty="0" err="1" smtClean="0"/>
              <a:t>prothrombin</a:t>
            </a:r>
            <a:r>
              <a:rPr lang="en-US" dirty="0" smtClean="0"/>
              <a:t> antibody, the ability of vessel-lining cells to induce coagulation was increased</a:t>
            </a:r>
          </a:p>
          <a:p>
            <a:r>
              <a:rPr lang="en-US" dirty="0" smtClean="0"/>
              <a:t>This study is one of the first to propose a mechanism of action of anti-</a:t>
            </a:r>
            <a:r>
              <a:rPr lang="en-US" dirty="0" err="1" smtClean="0"/>
              <a:t>protrombin</a:t>
            </a:r>
            <a:r>
              <a:rPr lang="en-US" dirty="0" smtClean="0"/>
              <a:t> antibodies, which make cells lining the blood vessels more prone to trigger blood clots</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1684733" y="71328"/>
            <a:ext cx="5932865" cy="244361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87928"/>
            <a:ext cx="8229600" cy="3638235"/>
          </a:xfrm>
        </p:spPr>
        <p:txBody>
          <a:bodyPr>
            <a:normAutofit fontScale="85000" lnSpcReduction="10000"/>
          </a:bodyPr>
          <a:lstStyle/>
          <a:p>
            <a:r>
              <a:rPr lang="en-US" dirty="0" smtClean="0"/>
              <a:t>This original study shows for the first time that many anti-</a:t>
            </a:r>
            <a:r>
              <a:rPr lang="en-US" dirty="0" err="1" smtClean="0"/>
              <a:t>prothrombin</a:t>
            </a:r>
            <a:r>
              <a:rPr lang="en-US" dirty="0" smtClean="0"/>
              <a:t> antibodies bind the active protein thrombin better than its precursor (</a:t>
            </a:r>
            <a:r>
              <a:rPr lang="en-US" dirty="0" err="1" smtClean="0"/>
              <a:t>prothrombin</a:t>
            </a:r>
            <a:r>
              <a:rPr lang="en-US" dirty="0" smtClean="0"/>
              <a:t>)</a:t>
            </a:r>
          </a:p>
          <a:p>
            <a:r>
              <a:rPr lang="en-US" dirty="0" smtClean="0"/>
              <a:t>The antibodies make thrombin less sensitive to the action of its natural inhibitor called </a:t>
            </a:r>
            <a:r>
              <a:rPr lang="en-US" dirty="0" err="1" smtClean="0"/>
              <a:t>antithrombin</a:t>
            </a:r>
            <a:endParaRPr lang="en-US" dirty="0" smtClean="0"/>
          </a:p>
          <a:p>
            <a:r>
              <a:rPr lang="en-US" dirty="0" smtClean="0"/>
              <a:t>Heparin is commonly used in the clinic to bring </a:t>
            </a:r>
            <a:r>
              <a:rPr lang="en-US" dirty="0" err="1" smtClean="0"/>
              <a:t>antithrombin</a:t>
            </a:r>
            <a:r>
              <a:rPr lang="en-US" dirty="0" smtClean="0"/>
              <a:t> to thrombin and thus inhibit blood clotting. Some APL antibodies interfere with the binding of heparin to thrombin. </a:t>
            </a:r>
          </a:p>
        </p:txBody>
      </p:sp>
      <p:pic>
        <p:nvPicPr>
          <p:cNvPr id="9" name="Picture 8"/>
          <p:cNvPicPr>
            <a:picLocks noChangeAspect="1"/>
          </p:cNvPicPr>
          <p:nvPr/>
        </p:nvPicPr>
        <p:blipFill>
          <a:blip r:embed="rId2"/>
          <a:stretch>
            <a:fillRect/>
          </a:stretch>
        </p:blipFill>
        <p:spPr>
          <a:xfrm>
            <a:off x="172080" y="350659"/>
            <a:ext cx="7570757" cy="1760891"/>
          </a:xfrm>
          <a:prstGeom prst="rect">
            <a:avLst/>
          </a:prstGeom>
        </p:spPr>
      </p:pic>
      <p:pic>
        <p:nvPicPr>
          <p:cNvPr id="8" name="Picture 7"/>
          <p:cNvPicPr>
            <a:picLocks noChangeAspect="1"/>
          </p:cNvPicPr>
          <p:nvPr/>
        </p:nvPicPr>
        <p:blipFill>
          <a:blip r:embed="rId3"/>
          <a:stretch>
            <a:fillRect/>
          </a:stretch>
        </p:blipFill>
        <p:spPr>
          <a:xfrm>
            <a:off x="6443132" y="812160"/>
            <a:ext cx="2364317" cy="84590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664" y="2720738"/>
            <a:ext cx="8229600" cy="3638235"/>
          </a:xfrm>
        </p:spPr>
        <p:txBody>
          <a:bodyPr>
            <a:normAutofit fontScale="85000" lnSpcReduction="10000"/>
          </a:bodyPr>
          <a:lstStyle/>
          <a:p>
            <a:r>
              <a:rPr lang="en-US" dirty="0" smtClean="0"/>
              <a:t>This original study showed that </a:t>
            </a:r>
            <a:r>
              <a:rPr lang="en-US" dirty="0" err="1" smtClean="0"/>
              <a:t>antiphospholipid</a:t>
            </a:r>
            <a:r>
              <a:rPr lang="en-US" dirty="0" smtClean="0"/>
              <a:t> antibodies react very well against damaged (oxidized) phospholipids and can react against the same damaged lipids that cause heart disease after deposition in the wall of the arteries</a:t>
            </a:r>
          </a:p>
          <a:p>
            <a:r>
              <a:rPr lang="en-US" dirty="0" smtClean="0"/>
              <a:t>This study proposes that counteracting the oxidation of the lipids through antioxidant therapies we could slow down the formation of APL antibodies or avoid their disease-promoting action</a:t>
            </a:r>
            <a:endParaRPr lang="en-US" dirty="0"/>
          </a:p>
        </p:txBody>
      </p:sp>
      <p:pic>
        <p:nvPicPr>
          <p:cNvPr id="4" name="Picture 3"/>
          <p:cNvPicPr>
            <a:picLocks noChangeAspect="1"/>
          </p:cNvPicPr>
          <p:nvPr/>
        </p:nvPicPr>
        <p:blipFill>
          <a:blip r:embed="rId2"/>
          <a:stretch>
            <a:fillRect/>
          </a:stretch>
        </p:blipFill>
        <p:spPr>
          <a:xfrm>
            <a:off x="1028116" y="-9236"/>
            <a:ext cx="7125926" cy="259124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164"/>
            <a:ext cx="8229600" cy="1143000"/>
          </a:xfrm>
        </p:spPr>
        <p:txBody>
          <a:bodyPr/>
          <a:lstStyle/>
          <a:p>
            <a:r>
              <a:rPr lang="en-US" dirty="0" smtClean="0"/>
              <a:t>Summary I</a:t>
            </a:r>
            <a:endParaRPr lang="en-US" dirty="0"/>
          </a:p>
        </p:txBody>
      </p:sp>
      <p:sp>
        <p:nvSpPr>
          <p:cNvPr id="3" name="Content Placeholder 2"/>
          <p:cNvSpPr>
            <a:spLocks noGrp="1"/>
          </p:cNvSpPr>
          <p:nvPr>
            <p:ph idx="1"/>
          </p:nvPr>
        </p:nvSpPr>
        <p:spPr>
          <a:xfrm>
            <a:off x="249027" y="983718"/>
            <a:ext cx="8666177" cy="5640804"/>
          </a:xfrm>
        </p:spPr>
        <p:txBody>
          <a:bodyPr>
            <a:normAutofit fontScale="85000" lnSpcReduction="10000"/>
          </a:bodyPr>
          <a:lstStyle/>
          <a:p>
            <a:r>
              <a:rPr lang="en-US" dirty="0" smtClean="0"/>
              <a:t>The </a:t>
            </a:r>
            <a:r>
              <a:rPr lang="en-US" dirty="0" err="1" smtClean="0"/>
              <a:t>antiphospholipid</a:t>
            </a:r>
            <a:r>
              <a:rPr lang="en-US" dirty="0" smtClean="0"/>
              <a:t> (APL) syndrome is an autoimmune condition characterized by anomalous blood clots and pregnancy problems and caused by the presence of antibodies in the blood called APL antibodies</a:t>
            </a:r>
          </a:p>
          <a:p>
            <a:r>
              <a:rPr lang="en-US" dirty="0" smtClean="0"/>
              <a:t>Blood from Patients with APL syndrome can display paradoxical defects of clotting in test tubes</a:t>
            </a:r>
          </a:p>
          <a:p>
            <a:r>
              <a:rPr lang="en-US" dirty="0" smtClean="0"/>
              <a:t>The mechanism of action of APL antibodies on clotting is complex, however they bind to the cells lining the blood vessels and induce a pro-clotting behavior of these cells</a:t>
            </a:r>
          </a:p>
          <a:p>
            <a:r>
              <a:rPr lang="en-US" dirty="0" smtClean="0"/>
              <a:t>The pregnancy problems are probably not due to blood clotting in the placenta or fetal organs, but rather to direct binding of the antibodies to the placental cells or the blood vessel that nourish the embryo/fetus, which causes dysfunction of these cells. </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164"/>
            <a:ext cx="8229600" cy="1143000"/>
          </a:xfrm>
        </p:spPr>
        <p:txBody>
          <a:bodyPr/>
          <a:lstStyle/>
          <a:p>
            <a:r>
              <a:rPr lang="en-US" dirty="0" smtClean="0"/>
              <a:t>Summary II</a:t>
            </a:r>
            <a:endParaRPr lang="en-US" dirty="0"/>
          </a:p>
        </p:txBody>
      </p:sp>
      <p:sp>
        <p:nvSpPr>
          <p:cNvPr id="3" name="Content Placeholder 2"/>
          <p:cNvSpPr>
            <a:spLocks noGrp="1"/>
          </p:cNvSpPr>
          <p:nvPr>
            <p:ph idx="1"/>
          </p:nvPr>
        </p:nvSpPr>
        <p:spPr>
          <a:xfrm>
            <a:off x="249027" y="983718"/>
            <a:ext cx="8666177" cy="5640804"/>
          </a:xfrm>
        </p:spPr>
        <p:txBody>
          <a:bodyPr>
            <a:normAutofit fontScale="85000" lnSpcReduction="10000"/>
          </a:bodyPr>
          <a:lstStyle/>
          <a:p>
            <a:r>
              <a:rPr lang="en-US" dirty="0" smtClean="0"/>
              <a:t>Experiments suggest that the anomalous blood clotting requires the presence of the APL antibodies however a “second hit” (probably an infection) might be necessary in order to trigger the clotting episodes</a:t>
            </a:r>
          </a:p>
          <a:p>
            <a:r>
              <a:rPr lang="en-US" dirty="0" smtClean="0"/>
              <a:t>The main question is what is bound by the APL antibodies. Despite their name, it is clear that only some of them bind phospholipids alone, mostly they are directed against proteins, often proteins that in turn bind to phospholipids</a:t>
            </a:r>
          </a:p>
          <a:p>
            <a:r>
              <a:rPr lang="en-US" dirty="0" smtClean="0"/>
              <a:t>The main candidate target is a protein called beta2GPI whose mechanism of action is still not so clear. Several other targets for </a:t>
            </a:r>
            <a:r>
              <a:rPr lang="en-US" dirty="0" err="1" smtClean="0"/>
              <a:t>antiphospholipid</a:t>
            </a:r>
            <a:r>
              <a:rPr lang="en-US" dirty="0" smtClean="0"/>
              <a:t> antibodies are known, the most important ones are coagulation proteins</a:t>
            </a:r>
          </a:p>
          <a:p>
            <a:r>
              <a:rPr lang="en-US" b="1" dirty="0" smtClean="0"/>
              <a:t>Dr. </a:t>
            </a:r>
            <a:r>
              <a:rPr lang="en-US" b="1" smtClean="0"/>
              <a:t>Woods contributed </a:t>
            </a:r>
            <a:r>
              <a:rPr lang="en-US" b="1" dirty="0" smtClean="0"/>
              <a:t>to seminal work on identification of targets of the APL </a:t>
            </a:r>
            <a:endParaRPr lang="en-US" dirty="0" smtClean="0"/>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an exceptional collaborator and mentor</a:t>
            </a:r>
            <a:endParaRPr lang="en-US" dirty="0"/>
          </a:p>
        </p:txBody>
      </p:sp>
      <p:sp>
        <p:nvSpPr>
          <p:cNvPr id="3" name="Content Placeholder 2"/>
          <p:cNvSpPr>
            <a:spLocks noGrp="1"/>
          </p:cNvSpPr>
          <p:nvPr>
            <p:ph idx="1"/>
          </p:nvPr>
        </p:nvSpPr>
        <p:spPr>
          <a:xfrm>
            <a:off x="288733" y="1617134"/>
            <a:ext cx="8686800" cy="4891738"/>
          </a:xfrm>
        </p:spPr>
        <p:txBody>
          <a:bodyPr>
            <a:normAutofit fontScale="92500" lnSpcReduction="10000"/>
          </a:bodyPr>
          <a:lstStyle/>
          <a:p>
            <a:r>
              <a:rPr lang="en-US" dirty="0" smtClean="0"/>
              <a:t>I met Dr. Woods in 2009, when I proposed a scientific collaboration aimed at finding powerful inhibitors of a molecule that is involved in causation of autoimmune diseases</a:t>
            </a:r>
          </a:p>
          <a:p>
            <a:r>
              <a:rPr lang="en-US" dirty="0" smtClean="0"/>
              <a:t>Dr. Woods enthusiastically accepted to help me, and we published a paper in less than 1y!</a:t>
            </a:r>
          </a:p>
          <a:p>
            <a:r>
              <a:rPr lang="en-US" dirty="0" smtClean="0"/>
              <a:t>Himself a physician scientist, Dr. Woods was very supportive of my desire to become a clinical fellow</a:t>
            </a:r>
          </a:p>
          <a:p>
            <a:r>
              <a:rPr lang="en-US" dirty="0" smtClean="0"/>
              <a:t>In 2011 I had the pleasure to work with Dr. Woods in Hillcrest clinic on Wednesdays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4131" y="850187"/>
            <a:ext cx="4202426" cy="1387008"/>
          </a:xfrm>
          <a:prstGeom prst="rect">
            <a:avLst/>
          </a:prstGeom>
        </p:spPr>
      </p:pic>
      <p:pic>
        <p:nvPicPr>
          <p:cNvPr id="7" name="Picture 6"/>
          <p:cNvPicPr>
            <a:picLocks noChangeAspect="1"/>
          </p:cNvPicPr>
          <p:nvPr/>
        </p:nvPicPr>
        <p:blipFill>
          <a:blip r:embed="rId3"/>
          <a:stretch>
            <a:fillRect/>
          </a:stretch>
        </p:blipFill>
        <p:spPr>
          <a:xfrm>
            <a:off x="4516557" y="693504"/>
            <a:ext cx="4231255" cy="5351293"/>
          </a:xfrm>
          <a:prstGeom prst="rect">
            <a:avLst/>
          </a:prstGeom>
        </p:spPr>
      </p:pic>
      <p:pic>
        <p:nvPicPr>
          <p:cNvPr id="9" name="Picture 8"/>
          <p:cNvPicPr>
            <a:picLocks noChangeAspect="1"/>
          </p:cNvPicPr>
          <p:nvPr/>
        </p:nvPicPr>
        <p:blipFill>
          <a:blip r:embed="rId4"/>
          <a:stretch>
            <a:fillRect/>
          </a:stretch>
        </p:blipFill>
        <p:spPr>
          <a:xfrm>
            <a:off x="763788" y="2358500"/>
            <a:ext cx="3206171" cy="2393941"/>
          </a:xfrm>
          <a:prstGeom prst="rect">
            <a:avLst/>
          </a:prstGeom>
        </p:spPr>
      </p:pic>
      <p:sp>
        <p:nvSpPr>
          <p:cNvPr id="10" name="TextBox 9"/>
          <p:cNvSpPr txBox="1"/>
          <p:nvPr/>
        </p:nvSpPr>
        <p:spPr>
          <a:xfrm>
            <a:off x="585546" y="4873685"/>
            <a:ext cx="3931011" cy="1477328"/>
          </a:xfrm>
          <a:prstGeom prst="rect">
            <a:avLst/>
          </a:prstGeom>
          <a:noFill/>
        </p:spPr>
        <p:txBody>
          <a:bodyPr wrap="square" rtlCol="0">
            <a:spAutoFit/>
          </a:bodyPr>
          <a:lstStyle/>
          <a:p>
            <a:r>
              <a:rPr lang="en-US" dirty="0" smtClean="0"/>
              <a:t>Using Dr. Woods’ DX-MS we could identify the areas of the protein that are affected by inhibitor binding. And we successfully model the interaction between the inhibitor and the protein.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2"/>
            <a:ext cx="8229600" cy="1143000"/>
          </a:xfrm>
        </p:spPr>
        <p:txBody>
          <a:bodyPr>
            <a:normAutofit/>
          </a:bodyPr>
          <a:lstStyle/>
          <a:p>
            <a:r>
              <a:rPr lang="en-US" dirty="0" err="1" smtClean="0"/>
              <a:t>Antiphospholipid</a:t>
            </a:r>
            <a:r>
              <a:rPr lang="en-US" dirty="0" smtClean="0"/>
              <a:t> syndrome</a:t>
            </a:r>
            <a:endParaRPr lang="en-US" dirty="0"/>
          </a:p>
        </p:txBody>
      </p:sp>
      <p:sp>
        <p:nvSpPr>
          <p:cNvPr id="5" name="TextBox 4"/>
          <p:cNvSpPr txBox="1"/>
          <p:nvPr/>
        </p:nvSpPr>
        <p:spPr>
          <a:xfrm>
            <a:off x="4336340" y="1236777"/>
            <a:ext cx="4726587" cy="4832092"/>
          </a:xfrm>
          <a:prstGeom prst="rect">
            <a:avLst/>
          </a:prstGeom>
          <a:noFill/>
        </p:spPr>
        <p:txBody>
          <a:bodyPr wrap="square" rtlCol="0">
            <a:spAutoFit/>
          </a:bodyPr>
          <a:lstStyle/>
          <a:p>
            <a:pPr marL="230188" indent="-230188">
              <a:buFont typeface="Arial"/>
              <a:buChar char="•"/>
            </a:pPr>
            <a:r>
              <a:rPr lang="en-US" sz="2200" dirty="0" smtClean="0"/>
              <a:t>Autoimmune syndrome characterized by excessive blood clotting and pregnancy problems, can be life threatening</a:t>
            </a:r>
          </a:p>
          <a:p>
            <a:pPr marL="230188" indent="-230188">
              <a:buFont typeface="Arial"/>
              <a:buChar char="•"/>
            </a:pPr>
            <a:r>
              <a:rPr lang="en-US" sz="2200" dirty="0" smtClean="0"/>
              <a:t>Characterized by the presence of special antibodies in circulation called </a:t>
            </a:r>
            <a:r>
              <a:rPr lang="en-US" sz="2200" dirty="0" err="1" smtClean="0"/>
              <a:t>antiphospholipid</a:t>
            </a:r>
            <a:r>
              <a:rPr lang="en-US" sz="2200" dirty="0" smtClean="0"/>
              <a:t> (APL) antibodies</a:t>
            </a:r>
          </a:p>
          <a:p>
            <a:pPr marL="230188" indent="-230188">
              <a:buFont typeface="Arial"/>
              <a:buChar char="•"/>
            </a:pPr>
            <a:r>
              <a:rPr lang="en-US" sz="2200" dirty="0" smtClean="0"/>
              <a:t>The serum of the patients can display a characteristic and paradoxical coagulation defect</a:t>
            </a:r>
          </a:p>
          <a:p>
            <a:pPr marL="230188" indent="-230188">
              <a:buFont typeface="Arial"/>
              <a:buChar char="•"/>
            </a:pPr>
            <a:r>
              <a:rPr lang="en-US" sz="2200" dirty="0" smtClean="0"/>
              <a:t>The most commonly used </a:t>
            </a:r>
            <a:r>
              <a:rPr lang="en-US" sz="2200" dirty="0" err="1" smtClean="0"/>
              <a:t>phospholipid</a:t>
            </a:r>
            <a:r>
              <a:rPr lang="en-US" sz="2200" dirty="0" smtClean="0"/>
              <a:t> used in diagnostic assays for APL antibodies is called </a:t>
            </a:r>
            <a:r>
              <a:rPr lang="en-US" sz="2200" dirty="0" err="1" smtClean="0"/>
              <a:t>cardiolipin</a:t>
            </a:r>
            <a:endParaRPr lang="en-US" sz="2200" dirty="0"/>
          </a:p>
        </p:txBody>
      </p:sp>
      <p:pic>
        <p:nvPicPr>
          <p:cNvPr id="7" name="Picture 6"/>
          <p:cNvPicPr>
            <a:picLocks noChangeAspect="1"/>
          </p:cNvPicPr>
          <p:nvPr/>
        </p:nvPicPr>
        <p:blipFill>
          <a:blip r:embed="rId2"/>
          <a:stretch>
            <a:fillRect/>
          </a:stretch>
        </p:blipFill>
        <p:spPr>
          <a:xfrm>
            <a:off x="240822" y="1076738"/>
            <a:ext cx="4095518" cy="57812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excessive clotting</a:t>
            </a:r>
            <a:endParaRPr lang="en-US" dirty="0"/>
          </a:p>
        </p:txBody>
      </p:sp>
      <p:sp>
        <p:nvSpPr>
          <p:cNvPr id="5" name="Content Placeholder 2"/>
          <p:cNvSpPr>
            <a:spLocks noGrp="1"/>
          </p:cNvSpPr>
          <p:nvPr>
            <p:ph idx="1"/>
          </p:nvPr>
        </p:nvSpPr>
        <p:spPr>
          <a:xfrm>
            <a:off x="4868333" y="1417638"/>
            <a:ext cx="4038600" cy="5006177"/>
          </a:xfrm>
        </p:spPr>
        <p:txBody>
          <a:bodyPr>
            <a:normAutofit fontScale="85000" lnSpcReduction="20000"/>
          </a:bodyPr>
          <a:lstStyle/>
          <a:p>
            <a:pPr marL="61913" indent="4763">
              <a:buNone/>
            </a:pPr>
            <a:r>
              <a:rPr lang="en-US" dirty="0" smtClean="0"/>
              <a:t>Multiple mechanisms have been proposed to explain why APL antibodies cause clotting, including effects on coagulation or anticoagulation factors, on platelets, on the cells that line the vessels, on white blood cells, and on complement (an antibacterial pro-inflammatory cascade of proteins that can also affect coagulation).</a:t>
            </a:r>
          </a:p>
          <a:p>
            <a:pPr marL="61913" indent="4763"/>
            <a:endParaRPr lang="en-US" dirty="0"/>
          </a:p>
        </p:txBody>
      </p:sp>
      <p:pic>
        <p:nvPicPr>
          <p:cNvPr id="7" name="Picture 6"/>
          <p:cNvPicPr>
            <a:picLocks noChangeAspect="1"/>
          </p:cNvPicPr>
          <p:nvPr/>
        </p:nvPicPr>
        <p:blipFill>
          <a:blip r:embed="rId2"/>
          <a:stretch>
            <a:fillRect/>
          </a:stretch>
        </p:blipFill>
        <p:spPr>
          <a:xfrm>
            <a:off x="242223" y="1710029"/>
            <a:ext cx="4453504" cy="42162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excessive clotting</a:t>
            </a:r>
            <a:endParaRPr lang="en-US" dirty="0"/>
          </a:p>
        </p:txBody>
      </p:sp>
      <p:sp>
        <p:nvSpPr>
          <p:cNvPr id="6" name="Content Placeholder 2"/>
          <p:cNvSpPr>
            <a:spLocks noGrp="1"/>
          </p:cNvSpPr>
          <p:nvPr>
            <p:ph idx="1"/>
          </p:nvPr>
        </p:nvSpPr>
        <p:spPr>
          <a:xfrm>
            <a:off x="5502481" y="1600200"/>
            <a:ext cx="3302060" cy="4525963"/>
          </a:xfrm>
        </p:spPr>
        <p:txBody>
          <a:bodyPr>
            <a:normAutofit lnSpcReduction="10000"/>
          </a:bodyPr>
          <a:lstStyle/>
          <a:p>
            <a:pPr marL="53975" indent="0">
              <a:buNone/>
            </a:pPr>
            <a:r>
              <a:rPr lang="en-US" dirty="0" smtClean="0"/>
              <a:t>APL antibodies can bind to the surface of the vessel-lining cells and induce a dysfunction of these cells that makes them more prone to trigger blood coagulation</a:t>
            </a:r>
            <a:endParaRPr lang="en-US" dirty="0"/>
          </a:p>
        </p:txBody>
      </p:sp>
      <p:pic>
        <p:nvPicPr>
          <p:cNvPr id="8" name="Picture 7"/>
          <p:cNvPicPr>
            <a:picLocks noChangeAspect="1"/>
          </p:cNvPicPr>
          <p:nvPr/>
        </p:nvPicPr>
        <p:blipFill>
          <a:blip r:embed="rId2"/>
          <a:stretch>
            <a:fillRect/>
          </a:stretch>
        </p:blipFill>
        <p:spPr>
          <a:xfrm>
            <a:off x="-47793" y="1895146"/>
            <a:ext cx="5432534" cy="37737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07811" cy="1143000"/>
          </a:xfrm>
        </p:spPr>
        <p:txBody>
          <a:bodyPr>
            <a:normAutofit fontScale="90000"/>
          </a:bodyPr>
          <a:lstStyle/>
          <a:p>
            <a:r>
              <a:rPr lang="en-US" dirty="0" smtClean="0"/>
              <a:t>Mechanism of pregnancy complications</a:t>
            </a:r>
            <a:endParaRPr lang="en-US" dirty="0"/>
          </a:p>
        </p:txBody>
      </p:sp>
      <p:sp>
        <p:nvSpPr>
          <p:cNvPr id="3" name="Content Placeholder 2"/>
          <p:cNvSpPr>
            <a:spLocks noGrp="1"/>
          </p:cNvSpPr>
          <p:nvPr>
            <p:ph idx="1"/>
          </p:nvPr>
        </p:nvSpPr>
        <p:spPr>
          <a:xfrm>
            <a:off x="4781725" y="1600200"/>
            <a:ext cx="3905075" cy="4985499"/>
          </a:xfrm>
        </p:spPr>
        <p:txBody>
          <a:bodyPr>
            <a:normAutofit fontScale="70000" lnSpcReduction="20000"/>
          </a:bodyPr>
          <a:lstStyle/>
          <a:p>
            <a:r>
              <a:rPr lang="en-US" dirty="0" smtClean="0"/>
              <a:t>The easiest hypothesis is that the APL antibodies cause clots in the placenta but there is not much evidence in support of this mechanism</a:t>
            </a:r>
          </a:p>
          <a:p>
            <a:r>
              <a:rPr lang="en-US" dirty="0" smtClean="0"/>
              <a:t>Binding of APL antibodies to the placental cells that are deputed to nourish the embryo/fetus causes dysfunction of these cells</a:t>
            </a:r>
          </a:p>
          <a:p>
            <a:r>
              <a:rPr lang="en-US" dirty="0" smtClean="0"/>
              <a:t>Binding of APL to the lining of the vessels of the placenta induces inflammation which in turn causes placental dysfunction</a:t>
            </a:r>
            <a:endParaRPr lang="en-US" dirty="0"/>
          </a:p>
        </p:txBody>
      </p:sp>
      <p:pic>
        <p:nvPicPr>
          <p:cNvPr id="6" name="Picture 5"/>
          <p:cNvPicPr>
            <a:picLocks noChangeAspect="1"/>
          </p:cNvPicPr>
          <p:nvPr/>
        </p:nvPicPr>
        <p:blipFill>
          <a:blip r:embed="rId2"/>
          <a:stretch>
            <a:fillRect/>
          </a:stretch>
        </p:blipFill>
        <p:spPr>
          <a:xfrm>
            <a:off x="257034" y="1417638"/>
            <a:ext cx="4457411" cy="47063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Antiphospholipid</a:t>
            </a:r>
            <a:r>
              <a:rPr lang="en-US" dirty="0" smtClean="0"/>
              <a:t> antibodies</a:t>
            </a:r>
            <a:endParaRPr lang="en-US" dirty="0"/>
          </a:p>
        </p:txBody>
      </p:sp>
      <p:sp>
        <p:nvSpPr>
          <p:cNvPr id="3" name="Content Placeholder 2"/>
          <p:cNvSpPr>
            <a:spLocks noGrp="1"/>
          </p:cNvSpPr>
          <p:nvPr>
            <p:ph idx="1"/>
          </p:nvPr>
        </p:nvSpPr>
        <p:spPr/>
        <p:txBody>
          <a:bodyPr>
            <a:normAutofit/>
          </a:bodyPr>
          <a:lstStyle/>
          <a:p>
            <a:r>
              <a:rPr lang="en-US" dirty="0" smtClean="0"/>
              <a:t>Anti-</a:t>
            </a:r>
            <a:r>
              <a:rPr lang="en-US" dirty="0" err="1" smtClean="0"/>
              <a:t>cardiolipin</a:t>
            </a:r>
            <a:r>
              <a:rPr lang="en-US" dirty="0" smtClean="0"/>
              <a:t> antibodies include mostly antibodies directed against a protein called beta2GPI. The antibodies can bind beta2GPI alone or when in complex with phospholipids</a:t>
            </a:r>
          </a:p>
          <a:p>
            <a:r>
              <a:rPr lang="en-US" dirty="0" smtClean="0"/>
              <a:t>Beta2GPI is so important as a target of APL antibodies that testing for anti-beta2GPI antibodies is now part of the standard diagnostic approach to APL syndrome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Anti-beta2GPI and clotting</a:t>
            </a:r>
            <a:endParaRPr lang="en-US" dirty="0"/>
          </a:p>
        </p:txBody>
      </p:sp>
      <p:sp>
        <p:nvSpPr>
          <p:cNvPr id="3" name="Content Placeholder 2"/>
          <p:cNvSpPr>
            <a:spLocks noGrp="1"/>
          </p:cNvSpPr>
          <p:nvPr>
            <p:ph idx="1"/>
          </p:nvPr>
        </p:nvSpPr>
        <p:spPr>
          <a:xfrm>
            <a:off x="5416746" y="1600200"/>
            <a:ext cx="3270053" cy="5006177"/>
          </a:xfrm>
        </p:spPr>
        <p:txBody>
          <a:bodyPr>
            <a:normAutofit fontScale="77500" lnSpcReduction="20000"/>
          </a:bodyPr>
          <a:lstStyle/>
          <a:p>
            <a:pPr marL="4763" indent="-4763">
              <a:buNone/>
              <a:tabLst>
                <a:tab pos="53975" algn="l"/>
              </a:tabLst>
            </a:pPr>
            <a:r>
              <a:rPr lang="en-US" dirty="0" smtClean="0"/>
              <a:t>Beta2-GPI can bind to the cells that line the blood vessels</a:t>
            </a:r>
          </a:p>
          <a:p>
            <a:pPr marL="4763" indent="-4763">
              <a:buNone/>
              <a:tabLst>
                <a:tab pos="53975" algn="l"/>
              </a:tabLst>
            </a:pPr>
            <a:r>
              <a:rPr lang="en-US" dirty="0" smtClean="0"/>
              <a:t>The mechanism of the binding is still unclear </a:t>
            </a:r>
          </a:p>
          <a:p>
            <a:pPr marL="4763" indent="-4763">
              <a:buNone/>
              <a:tabLst>
                <a:tab pos="53975" algn="l"/>
              </a:tabLst>
            </a:pPr>
            <a:r>
              <a:rPr lang="en-US" dirty="0" smtClean="0"/>
              <a:t>Receptors for bacterial products might be involved</a:t>
            </a:r>
          </a:p>
          <a:p>
            <a:pPr marL="4763" indent="-4763">
              <a:buNone/>
              <a:tabLst>
                <a:tab pos="53975" algn="l"/>
              </a:tabLst>
            </a:pPr>
            <a:r>
              <a:rPr lang="en-US" dirty="0" smtClean="0"/>
              <a:t>That would explain some observations pointing to infections as a necessary “second hit” in order to trigger the clotting phenomenon</a:t>
            </a:r>
            <a:endParaRPr lang="en-US" dirty="0"/>
          </a:p>
        </p:txBody>
      </p:sp>
      <p:pic>
        <p:nvPicPr>
          <p:cNvPr id="5" name="Picture 4"/>
          <p:cNvPicPr>
            <a:picLocks noChangeAspect="1"/>
          </p:cNvPicPr>
          <p:nvPr/>
        </p:nvPicPr>
        <p:blipFill>
          <a:blip r:embed="rId2"/>
          <a:stretch>
            <a:fillRect/>
          </a:stretch>
        </p:blipFill>
        <p:spPr>
          <a:xfrm>
            <a:off x="185025" y="2024360"/>
            <a:ext cx="5088180" cy="29548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8617DBB72E04C9CB7C3F18BB5796A" ma:contentTypeVersion="1" ma:contentTypeDescription="Create a new document." ma:contentTypeScope="" ma:versionID="e4f4d3801cceca3f2ced1bd8d2713fff">
  <xsd:schema xmlns:xsd="http://www.w3.org/2001/XMLSchema" xmlns:xs="http://www.w3.org/2001/XMLSchema" xmlns:p="http://schemas.microsoft.com/office/2006/metadata/properties" xmlns:ns1="http://schemas.microsoft.com/sharepoint/v3" xmlns:ns2="a6dab1d4-c4e5-46ff-b2e5-246f0c8ff345" targetNamespace="http://schemas.microsoft.com/office/2006/metadata/properties" ma:root="true" ma:fieldsID="b81f7ab3ca76fd71d07f906a44438d9d" ns1:_="" ns2:_="">
    <xsd:import namespace="http://schemas.microsoft.com/sharepoint/v3"/>
    <xsd:import namespace="a6dab1d4-c4e5-46ff-b2e5-246f0c8ff34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dab1d4-c4e5-46ff-b2e5-246f0c8ff3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6dab1d4-c4e5-46ff-b2e5-246f0c8ff345">DNJQF355SA62-378515016-20</_dlc_DocId>
    <_dlc_DocIdUrl xmlns="a6dab1d4-c4e5-46ff-b2e5-246f0c8ff345">
      <Url>https://sites.medschool.ucsd.edu/som/medicine/divisions/rai/faculty/_layouts/15/DocIdRedir.aspx?ID=DNJQF355SA62-378515016-20</Url>
      <Description>DNJQF355SA62-378515016-20</Description>
    </_dlc_DocIdUrl>
    <_dlc_DocIdPersistId xmlns="a6dab1d4-c4e5-46ff-b2e5-246f0c8ff345">false</_dlc_DocIdPersistI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6C0E98-91CC-4A2D-A9E9-554E54C757BE}"/>
</file>

<file path=customXml/itemProps2.xml><?xml version="1.0" encoding="utf-8"?>
<ds:datastoreItem xmlns:ds="http://schemas.openxmlformats.org/officeDocument/2006/customXml" ds:itemID="{134EFB35-6A12-446B-97CA-D952C4F9D64C}"/>
</file>

<file path=customXml/itemProps3.xml><?xml version="1.0" encoding="utf-8"?>
<ds:datastoreItem xmlns:ds="http://schemas.openxmlformats.org/officeDocument/2006/customXml" ds:itemID="{DFA9A142-F381-46B8-B7E4-FADE8B056E13}"/>
</file>

<file path=customXml/itemProps4.xml><?xml version="1.0" encoding="utf-8"?>
<ds:datastoreItem xmlns:ds="http://schemas.openxmlformats.org/officeDocument/2006/customXml" ds:itemID="{F2307D82-6405-45B3-B721-B04AF086492D}"/>
</file>

<file path=docProps/app.xml><?xml version="1.0" encoding="utf-8"?>
<Properties xmlns="http://schemas.openxmlformats.org/officeDocument/2006/extended-properties" xmlns:vt="http://schemas.openxmlformats.org/officeDocument/2006/docPropsVTypes">
  <TotalTime>500</TotalTime>
  <Words>1114</Words>
  <Application>Microsoft Office PowerPoint</Application>
  <PresentationFormat>On-screen Show (4:3)</PresentationFormat>
  <Paragraphs>63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Mechanisms of disease in the antiphospholipid syndrome</vt:lpstr>
      <vt:lpstr>Remembering an exceptional collaborator and mentor</vt:lpstr>
      <vt:lpstr>Slide 3</vt:lpstr>
      <vt:lpstr>Antiphospholipid syndrome</vt:lpstr>
      <vt:lpstr>Mechanisms of excessive clotting</vt:lpstr>
      <vt:lpstr>Mechanisms of excessive clotting</vt:lpstr>
      <vt:lpstr>Mechanism of pregnancy complications</vt:lpstr>
      <vt:lpstr>Antiphospholipid antibodies</vt:lpstr>
      <vt:lpstr>Anti-beta2GPI and clotting</vt:lpstr>
      <vt:lpstr>Mechanism of excessive clotting</vt:lpstr>
      <vt:lpstr>Slide 11</vt:lpstr>
      <vt:lpstr>Antiphospholipid antibodies</vt:lpstr>
      <vt:lpstr>Slide 13</vt:lpstr>
      <vt:lpstr>Slide 14</vt:lpstr>
      <vt:lpstr>Slide 15</vt:lpstr>
      <vt:lpstr>Summary I</vt:lpstr>
      <vt:lpstr>Summary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 Mei</dc:creator>
  <cp:lastModifiedBy>master</cp:lastModifiedBy>
  <cp:revision>95</cp:revision>
  <dcterms:created xsi:type="dcterms:W3CDTF">2012-12-29T02:51:46Z</dcterms:created>
  <dcterms:modified xsi:type="dcterms:W3CDTF">2013-02-13T21:21:55Z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0x010100FE78617DBB72E04C9CB7C3F18BB5796A</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y fmtid="{D5CDD505-2E9C-101B-9397-08002B2CF9AE}" pid="8" name="Order">
    <vt:r8>2000</vt:r8>
  </property>
  <property fmtid="{D5CDD505-2E9C-101B-9397-08002B2CF9AE}" pid="9" name="_dlc_DocIdItemGuid">
    <vt:lpwstr>699366ae-5cd6-4850-a50c-c2287ef23605</vt:lpwstr>
  </property>
</Properties>
</file>