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75" r:id="rId3"/>
    <p:sldId id="285" r:id="rId4"/>
    <p:sldId id="274" r:id="rId5"/>
    <p:sldId id="262" r:id="rId6"/>
    <p:sldId id="277" r:id="rId7"/>
    <p:sldId id="286" r:id="rId8"/>
    <p:sldId id="28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96586" autoAdjust="0"/>
  </p:normalViewPr>
  <p:slideViewPr>
    <p:cSldViewPr snapToGrid="0">
      <p:cViewPr varScale="1">
        <p:scale>
          <a:sx n="117" d="100"/>
          <a:sy n="117" d="100"/>
        </p:scale>
        <p:origin x="7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85B2B-A224-49DD-9881-9B689F38B0C0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3D6A1-CBB4-423A-B84F-929931E99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59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73912" y="6356349"/>
            <a:ext cx="2743200" cy="365125"/>
          </a:xfrm>
        </p:spPr>
        <p:txBody>
          <a:bodyPr/>
          <a:lstStyle/>
          <a:p>
            <a:fld id="{00BD5132-B181-4724-B7FC-159FF8E38A4C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7561" y="6290608"/>
            <a:ext cx="2743200" cy="365125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algn="l"/>
            <a:fld id="{05CCF951-3297-47C7-878F-AE3F4A90274D}" type="slidenum">
              <a:rPr lang="en-US" smtClean="0"/>
              <a:pPr algn="l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691" y="6042304"/>
            <a:ext cx="1829939" cy="49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74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5132-B181-4724-B7FC-159FF8E38A4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F951-3297-47C7-878F-AE3F4A90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15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5132-B181-4724-B7FC-159FF8E38A4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F951-3297-47C7-878F-AE3F4A90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67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4543" y="4119658"/>
            <a:ext cx="9144000" cy="914400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the Master Title Style</a:t>
            </a: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2"/>
          <a:srcRect l="17046" t="7491" r="17079" b="42576"/>
          <a:stretch/>
        </p:blipFill>
        <p:spPr>
          <a:xfrm>
            <a:off x="1609344" y="502920"/>
            <a:ext cx="9144000" cy="305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97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5132-B181-4724-B7FC-159FF8E38A4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F951-3297-47C7-878F-AE3F4A90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8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5132-B181-4724-B7FC-159FF8E38A4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F951-3297-47C7-878F-AE3F4A90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3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5132-B181-4724-B7FC-159FF8E38A4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F951-3297-47C7-878F-AE3F4A90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2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5132-B181-4724-B7FC-159FF8E38A4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F951-3297-47C7-878F-AE3F4A90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8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5132-B181-4724-B7FC-159FF8E38A4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F951-3297-47C7-878F-AE3F4A90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1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5132-B181-4724-B7FC-159FF8E38A4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F951-3297-47C7-878F-AE3F4A90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2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5132-B181-4724-B7FC-159FF8E38A4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F951-3297-47C7-878F-AE3F4A90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2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5132-B181-4724-B7FC-159FF8E38A4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F951-3297-47C7-878F-AE3F4A90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0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D5132-B181-4724-B7FC-159FF8E38A4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CF951-3297-47C7-878F-AE3F4A90274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691" y="6042304"/>
            <a:ext cx="1829939" cy="49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14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research.gov/accountmgmt/#/registr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identity.research.gov/sso/UI/Login?module=nsf&amp;env=prvw&amp;app=porta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link.ucsd.edu/research/preparing-proposals/sponsors/federal/nsf.html#FastLane-and-Research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research.gov/research-portal/appmanager/base/desktop?_nfpb=true&amp;_pageLabel=research_home_pag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link.ucsd.edu/sponsor/ocga/staff-assignment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1981200" y="3781070"/>
            <a:ext cx="8229600" cy="914579"/>
          </a:xfrm>
          <a:prstGeom prst="rect">
            <a:avLst/>
          </a:prstGeom>
          <a:ln w="3175" cmpd="sng">
            <a:noFill/>
          </a:ln>
        </p:spPr>
        <p:txBody>
          <a:bodyPr vert="horz" lIns="0" tIns="0" rIns="0" bIns="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Office of Contract &amp; Grant Administration</a:t>
            </a:r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2011136" y="4840238"/>
            <a:ext cx="8229600" cy="113647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New Registration and Proposal Submission Processes for NSF (Research.gov)</a:t>
            </a:r>
          </a:p>
          <a:p>
            <a:r>
              <a:rPr lang="en-US" sz="1400" dirty="0" smtClean="0"/>
              <a:t>May 1, 2018</a:t>
            </a:r>
            <a:endParaRPr lang="en-US" sz="1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81201" y="4767943"/>
            <a:ext cx="76336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84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0056"/>
            <a:ext cx="10515600" cy="4766907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New NSF user registration process: </a:t>
            </a:r>
          </a:p>
          <a:p>
            <a:pPr marL="1371600" lvl="2" indent="-457200">
              <a:buAutoNum type="arabicPeriod"/>
            </a:pPr>
            <a:r>
              <a:rPr lang="en-US" sz="2800" dirty="0" smtClean="0"/>
              <a:t>Complete the </a:t>
            </a:r>
            <a:r>
              <a:rPr lang="en-US" sz="2800" dirty="0" smtClean="0">
                <a:hlinkClick r:id="rId2"/>
              </a:rPr>
              <a:t>NSF Account Registration Form</a:t>
            </a:r>
            <a:r>
              <a:rPr lang="en-US" sz="2800" dirty="0" smtClean="0"/>
              <a:t>. </a:t>
            </a:r>
          </a:p>
          <a:p>
            <a:pPr marL="1371600" lvl="2" indent="-457200">
              <a:buAutoNum type="arabicPeriod"/>
            </a:pPr>
            <a:endParaRPr lang="en-US" dirty="0"/>
          </a:p>
          <a:p>
            <a:pPr marL="1371600" lvl="2" indent="-457200">
              <a:buAutoNum type="arabicPeriod"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389" y="2447885"/>
            <a:ext cx="8092868" cy="365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44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0056"/>
            <a:ext cx="10515600" cy="4766907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New </a:t>
            </a:r>
            <a:r>
              <a:rPr lang="en-US" sz="2800" dirty="0" smtClean="0"/>
              <a:t>NSF </a:t>
            </a:r>
            <a:r>
              <a:rPr lang="en-US" sz="2800" dirty="0"/>
              <a:t>user registration process: </a:t>
            </a:r>
          </a:p>
          <a:p>
            <a:pPr marL="457200" lvl="1" indent="0">
              <a:buNone/>
            </a:pPr>
            <a:r>
              <a:rPr lang="en-US" sz="2800" dirty="0" smtClean="0"/>
              <a:t>	2. Use your NSF ID and temporary password to access 			</a:t>
            </a:r>
            <a:r>
              <a:rPr lang="en-US" sz="2800" dirty="0" smtClean="0">
                <a:hlinkClick r:id="rId2"/>
              </a:rPr>
              <a:t>Research.gov</a:t>
            </a:r>
            <a:r>
              <a:rPr lang="en-US" sz="2800" dirty="0" smtClean="0"/>
              <a:t>.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pPr marL="457200" lvl="1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sz="2400" dirty="0"/>
          </a:p>
          <a:p>
            <a:pPr marL="914400" lvl="2" indent="0">
              <a:buNone/>
            </a:pPr>
            <a:endParaRPr lang="en-US" sz="2400" dirty="0" smtClean="0"/>
          </a:p>
          <a:p>
            <a:pPr marL="1371600" lvl="2" indent="-457200">
              <a:buAutoNum type="arabicPeriod"/>
            </a:pPr>
            <a:endParaRPr lang="en-US" dirty="0"/>
          </a:p>
          <a:p>
            <a:pPr marL="1371600" lvl="2" indent="-457200">
              <a:buAutoNum type="arabicPeriod"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1900" y="2953061"/>
            <a:ext cx="4768272" cy="3223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55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0056"/>
            <a:ext cx="10515600" cy="4766907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New </a:t>
            </a:r>
            <a:r>
              <a:rPr lang="en-US" sz="2800" dirty="0" smtClean="0"/>
              <a:t>NSF </a:t>
            </a:r>
            <a:r>
              <a:rPr lang="en-US" sz="2800" dirty="0"/>
              <a:t>user registration process: </a:t>
            </a:r>
          </a:p>
          <a:p>
            <a:pPr marL="457200" lvl="1" indent="0">
              <a:buNone/>
            </a:pPr>
            <a:r>
              <a:rPr lang="en-US" sz="2800" dirty="0" smtClean="0"/>
              <a:t>	3. Select the Administrator role. </a:t>
            </a:r>
          </a:p>
          <a:p>
            <a:pPr marL="457200" lvl="1" indent="0">
              <a:buNone/>
            </a:pPr>
            <a:endParaRPr lang="en-US" sz="2800" dirty="0"/>
          </a:p>
          <a:p>
            <a:pPr marL="914400" lvl="2" indent="0">
              <a:buNone/>
            </a:pPr>
            <a:r>
              <a:rPr lang="en-US" sz="2800" dirty="0"/>
              <a:t>4</a:t>
            </a:r>
            <a:r>
              <a:rPr lang="en-US" sz="2800" dirty="0" smtClean="0"/>
              <a:t>. </a:t>
            </a:r>
            <a:r>
              <a:rPr lang="en-US" sz="2800" dirty="0" smtClean="0"/>
              <a:t>OCGA will re-assign your role to Other Authorized User</a:t>
            </a:r>
            <a:r>
              <a:rPr lang="en-US" sz="2800" dirty="0" smtClean="0"/>
              <a:t>.</a:t>
            </a:r>
          </a:p>
          <a:p>
            <a:pPr marL="914400" lvl="2" indent="0">
              <a:buNone/>
            </a:pPr>
            <a:endParaRPr lang="en-US" sz="2400" dirty="0"/>
          </a:p>
          <a:p>
            <a:pPr lvl="1"/>
            <a:r>
              <a:rPr lang="en-US" sz="2800" dirty="0"/>
              <a:t>Existing NSF account holders, including Grants.gov and Application Submission Web Service (ASWS) users, will be migrated to the new account management system</a:t>
            </a:r>
            <a:r>
              <a:rPr lang="en-US" sz="2800" dirty="0" smtClean="0"/>
              <a:t>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For more information about the NEF registration process, please visit </a:t>
            </a:r>
            <a:r>
              <a:rPr lang="en-US" sz="2800" dirty="0" smtClean="0">
                <a:hlinkClick r:id="rId2"/>
              </a:rPr>
              <a:t>OCGA’s new Blink page on the topic</a:t>
            </a:r>
            <a:r>
              <a:rPr lang="en-US" sz="2800" dirty="0" smtClean="0"/>
              <a:t>. 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914400" lvl="2" indent="0">
              <a:buNone/>
            </a:pPr>
            <a:endParaRPr lang="en-US" sz="2400" dirty="0"/>
          </a:p>
          <a:p>
            <a:pPr marL="914400" lvl="2" indent="0">
              <a:buNone/>
            </a:pPr>
            <a:endParaRPr lang="en-US" sz="2400" dirty="0" smtClean="0"/>
          </a:p>
          <a:p>
            <a:pPr marL="1371600" lvl="2" indent="-457200">
              <a:buAutoNum type="arabicPeriod"/>
            </a:pPr>
            <a:endParaRPr lang="en-US" dirty="0"/>
          </a:p>
          <a:p>
            <a:pPr marL="1371600" lvl="2" indent="-45720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005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NSF </a:t>
            </a:r>
            <a:r>
              <a:rPr lang="en-US" dirty="0" err="1" smtClean="0"/>
              <a:t>Research.Gov</a:t>
            </a:r>
            <a:r>
              <a:rPr lang="en-US" dirty="0" smtClean="0"/>
              <a:t> Proposal Submission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769" y="1545409"/>
            <a:ext cx="8252052" cy="465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34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NSF </a:t>
            </a:r>
            <a:r>
              <a:rPr lang="en-US" dirty="0" err="1" smtClean="0"/>
              <a:t>Research.Gov</a:t>
            </a:r>
            <a:r>
              <a:rPr lang="en-US" dirty="0" smtClean="0"/>
              <a:t> Proposal Submission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880" y="1508780"/>
            <a:ext cx="8041593" cy="510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0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NSF </a:t>
            </a:r>
            <a:r>
              <a:rPr lang="en-US" dirty="0" err="1" smtClean="0"/>
              <a:t>Research.Gov</a:t>
            </a:r>
            <a:r>
              <a:rPr lang="en-US" dirty="0" smtClean="0"/>
              <a:t> Proposal Submission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preparing and </a:t>
            </a:r>
            <a:r>
              <a:rPr lang="en-US" dirty="0" smtClean="0"/>
              <a:t>submitting </a:t>
            </a:r>
            <a:r>
              <a:rPr lang="en-US" dirty="0"/>
              <a:t>full research non-collaborative </a:t>
            </a:r>
            <a:r>
              <a:rPr lang="en-US" dirty="0" smtClean="0"/>
              <a:t>proposals, log into </a:t>
            </a:r>
            <a:r>
              <a:rPr lang="en-US" dirty="0" smtClean="0">
                <a:hlinkClick r:id="rId2"/>
              </a:rPr>
              <a:t>Research.gov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Click on the Prepare &amp; Submit Proposals tab and then the “New! Prepare Proposals” subtab.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4015" y="4131129"/>
            <a:ext cx="7025481" cy="252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42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any questions, please feel free to contact your Contract and Grant Officer. 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smtClean="0">
                <a:hlinkClick r:id="rId2"/>
              </a:rPr>
              <a:t>OCGA Staff Assignments tool </a:t>
            </a:r>
            <a:r>
              <a:rPr lang="en-US" dirty="0" smtClean="0"/>
              <a:t>can help you find your Contract and Grant Officer if needed.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05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82E9D1FD0F554FBB68D7704B1258BA" ma:contentTypeVersion="131" ma:contentTypeDescription="Create a new document." ma:contentTypeScope="" ma:versionID="df630cd283196a27415efd144f80a73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fa53a8320f8b1c95a8960917c09239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36FBD0F-6B5C-4BEB-953B-6F99C8FDF553}"/>
</file>

<file path=customXml/itemProps2.xml><?xml version="1.0" encoding="utf-8"?>
<ds:datastoreItem xmlns:ds="http://schemas.openxmlformats.org/officeDocument/2006/customXml" ds:itemID="{CF8DB476-9454-49D8-A487-6D1D49897C3C}"/>
</file>

<file path=customXml/itemProps3.xml><?xml version="1.0" encoding="utf-8"?>
<ds:datastoreItem xmlns:ds="http://schemas.openxmlformats.org/officeDocument/2006/customXml" ds:itemID="{BC959346-6265-4289-964D-9174029F46E8}"/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128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Registration</vt:lpstr>
      <vt:lpstr>Registration</vt:lpstr>
      <vt:lpstr>Registration</vt:lpstr>
      <vt:lpstr>NSF Research.Gov Proposal Submission</vt:lpstr>
      <vt:lpstr>NSF Research.Gov Proposal Submission</vt:lpstr>
      <vt:lpstr>NSF Research.Gov Proposal Submission</vt:lpstr>
      <vt:lpstr>Questions</vt:lpstr>
    </vt:vector>
  </TitlesOfParts>
  <Company>UCSD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Sponsor Name</dc:title>
  <dc:creator>Johnson, Trevor</dc:creator>
  <cp:lastModifiedBy>Warner, Jeffrey</cp:lastModifiedBy>
  <cp:revision>167</cp:revision>
  <dcterms:created xsi:type="dcterms:W3CDTF">2016-09-22T21:21:13Z</dcterms:created>
  <dcterms:modified xsi:type="dcterms:W3CDTF">2018-04-30T18:32:59Z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0x010100EB82E9D1FD0F554FBB68D7704B1258BA</vt:lpwstr>
  </property>
</Properties>
</file>