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4"/>
  </p:sldMasterIdLst>
  <p:notesMasterIdLst>
    <p:notesMasterId r:id="rId16"/>
  </p:notesMasterIdLst>
  <p:handoutMasterIdLst>
    <p:handoutMasterId r:id="rId17"/>
  </p:handoutMasterIdLst>
  <p:sldIdLst>
    <p:sldId id="266" r:id="rId5"/>
    <p:sldId id="307" r:id="rId6"/>
    <p:sldId id="352" r:id="rId7"/>
    <p:sldId id="272" r:id="rId8"/>
    <p:sldId id="309" r:id="rId9"/>
    <p:sldId id="347" r:id="rId10"/>
    <p:sldId id="349" r:id="rId11"/>
    <p:sldId id="350" r:id="rId12"/>
    <p:sldId id="351" r:id="rId13"/>
    <p:sldId id="348" r:id="rId14"/>
    <p:sldId id="301" r:id="rId15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orient="horz" pos="888" userDrawn="1">
          <p15:clr>
            <a:srgbClr val="A4A3A4"/>
          </p15:clr>
        </p15:guide>
        <p15:guide id="3" orient="horz" pos="2857" userDrawn="1">
          <p15:clr>
            <a:srgbClr val="A4A3A4"/>
          </p15:clr>
        </p15:guide>
        <p15:guide id="4" orient="horz" pos="122" userDrawn="1">
          <p15:clr>
            <a:srgbClr val="A4A3A4"/>
          </p15:clr>
        </p15:guide>
        <p15:guide id="5" pos="7176" userDrawn="1">
          <p15:clr>
            <a:srgbClr val="A4A3A4"/>
          </p15:clr>
        </p15:guide>
        <p15:guide id="6" pos="936" userDrawn="1">
          <p15:clr>
            <a:srgbClr val="A4A3A4"/>
          </p15:clr>
        </p15:guide>
        <p15:guide id="7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ng, Xuemei" initials="WX" lastIdx="6" clrIdx="0"/>
  <p:cmAuthor id="1" name="McMahill, Angela" initials="MA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5150"/>
    <a:srgbClr val="A39B8C"/>
    <a:srgbClr val="474746"/>
    <a:srgbClr val="313231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55" autoAdjust="0"/>
    <p:restoredTop sz="81324" autoAdjust="0"/>
  </p:normalViewPr>
  <p:slideViewPr>
    <p:cSldViewPr snapToGrid="0" snapToObjects="1">
      <p:cViewPr varScale="1">
        <p:scale>
          <a:sx n="72" d="100"/>
          <a:sy n="72" d="100"/>
        </p:scale>
        <p:origin x="806" y="67"/>
      </p:cViewPr>
      <p:guideLst>
        <p:guide orient="horz" pos="1488"/>
        <p:guide orient="horz" pos="888"/>
        <p:guide orient="horz" pos="2857"/>
        <p:guide orient="horz" pos="122"/>
        <p:guide pos="7176"/>
        <p:guide pos="9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44" d="100"/>
          <a:sy n="44" d="100"/>
        </p:scale>
        <p:origin x="259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5" y="2"/>
            <a:ext cx="2982119" cy="464820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>
              <a:defRPr sz="1200"/>
            </a:lvl1pPr>
          </a:lstStyle>
          <a:p>
            <a:fld id="{5867A4F1-3CFD-A942-BFAC-51A9EF976D44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5" y="8829967"/>
            <a:ext cx="2982119" cy="464820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>
              <a:defRPr sz="1200"/>
            </a:lvl1pPr>
          </a:lstStyle>
          <a:p>
            <a:fld id="{A74CE979-9F6B-CD4E-9E39-B5207F7D7A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0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119" cy="464820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5" y="2"/>
            <a:ext cx="2982119" cy="464820"/>
          </a:xfrm>
          <a:prstGeom prst="rect">
            <a:avLst/>
          </a:prstGeom>
        </p:spPr>
        <p:txBody>
          <a:bodyPr vert="horz" lIns="92943" tIns="46472" rIns="92943" bIns="46472" rtlCol="0"/>
          <a:lstStyle>
            <a:lvl1pPr algn="r">
              <a:defRPr sz="1200"/>
            </a:lvl1pPr>
          </a:lstStyle>
          <a:p>
            <a:fld id="{43E9438B-B1C6-8B4B-9BED-10A3CE67B9E3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3" tIns="46472" rIns="92943" bIns="464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943" tIns="46472" rIns="92943" bIns="464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5" y="8829967"/>
            <a:ext cx="2982119" cy="464820"/>
          </a:xfrm>
          <a:prstGeom prst="rect">
            <a:avLst/>
          </a:prstGeom>
        </p:spPr>
        <p:txBody>
          <a:bodyPr vert="horz" lIns="92943" tIns="46472" rIns="92943" bIns="46472" rtlCol="0" anchor="b"/>
          <a:lstStyle>
            <a:lvl1pPr algn="r">
              <a:defRPr sz="1200"/>
            </a:lvl1pPr>
          </a:lstStyle>
          <a:p>
            <a:fld id="{A8E3ED14-1C06-B149-8A7D-CC5362078B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02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2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invGray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791478-A96F-489F-8120-19A98E73D86D}" type="slidenum">
              <a:rPr lang="en-US" altLang="en-US" smtClean="0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1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2519F-2997-4A19-A8F5-FD0F3CB5612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7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30162-7D3A-4D40-A8F6-04411D7EEF4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0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EDE44-A4B4-4158-B7C1-8057582883A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2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3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4" y="450851"/>
            <a:ext cx="10972800" cy="2752343"/>
          </a:xfrm>
          <a:prstGeom prst="rect">
            <a:avLst/>
          </a:prstGeom>
        </p:spPr>
      </p:pic>
      <p:sp>
        <p:nvSpPr>
          <p:cNvPr id="15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8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Line 19"/>
          <p:cNvSpPr>
            <a:spLocks noChangeShapeType="1"/>
          </p:cNvSpPr>
          <p:nvPr userDrawn="1"/>
        </p:nvSpPr>
        <p:spPr bwMode="auto">
          <a:xfrm>
            <a:off x="609602" y="132556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703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Line 19"/>
          <p:cNvSpPr>
            <a:spLocks noChangeShapeType="1"/>
          </p:cNvSpPr>
          <p:nvPr userDrawn="1"/>
        </p:nvSpPr>
        <p:spPr bwMode="auto">
          <a:xfrm>
            <a:off x="609602" y="132556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69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 smtClean="0"/>
              <a:t>Click to Edit the Master Title Style</a:t>
            </a:r>
            <a:endParaRPr lang="en-US" dirty="0"/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609602" y="132556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582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9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22062" y="6098371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BD32-3E75-4751-B60A-D3703247A43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3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8359" y="6391840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6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62192" y="6120064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80352-6756-4621-B852-9767235C720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7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70F32-83C3-40BE-945F-3267E9BB6D3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18864" y="6120064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0FA4F-99C3-4524-95F0-4737AC95ECD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603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6B9A7-9766-462F-815F-50C849783DD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8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A804E-376C-4250-ABE8-6F3760B8F35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38654" y="6104022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44C6-D220-4B86-ABAA-95C8C36F2DC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83032" y="6104022"/>
            <a:ext cx="2540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0B36-AAA8-4127-9E24-6FAD50BD5DF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159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3"/>
          <p:cNvGrpSpPr>
            <a:grpSpLocks/>
          </p:cNvGrpSpPr>
          <p:nvPr/>
        </p:nvGrpSpPr>
        <p:grpSpPr bwMode="auto">
          <a:xfrm>
            <a:off x="0" y="1"/>
            <a:ext cx="1447800" cy="6854825"/>
            <a:chOff x="0" y="0"/>
            <a:chExt cx="684" cy="4318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invGray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 dirty="0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32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3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5" name="Rectangle 4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Rectangle 5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Rectangle 6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Rectangle 7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Rectangle 8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Rectangle 9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Rectangle 10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Rectangle 11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Rectangle 12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Rectangle 13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Rectangle 14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Rectangle 15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Rectangle 16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Rectangle 17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Rectangle 18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Rectangle 19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Rectangle 20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Rectangle 21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Rectangle 22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Rectangle 23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Rectangle 24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Rectangle 25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Rectangle 26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Rectangle 27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" name="Rectangle 28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29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" name="Rectangle 30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31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sz="3600" dirty="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59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62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120064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791478-A96F-489F-8120-19A98E73D86D}" type="slidenum">
              <a:rPr lang="en-US" altLang="en-US" smtClean="0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66" y="6124410"/>
            <a:ext cx="2399166" cy="4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27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672" r:id="rId13"/>
    <p:sldLayoutId id="2147483670" r:id="rId14"/>
    <p:sldLayoutId id="2147483671" r:id="rId15"/>
    <p:sldLayoutId id="2147483650" r:id="rId16"/>
    <p:sldLayoutId id="2147483653" r:id="rId17"/>
    <p:sldLayoutId id="2147483795" r:id="rId18"/>
    <p:sldLayoutId id="2147483793" r:id="rId19"/>
    <p:sldLayoutId id="2147483810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F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612873" y="16179"/>
            <a:ext cx="8005701" cy="2057401"/>
          </a:xfrm>
        </p:spPr>
        <p:txBody>
          <a:bodyPr anchor="ctr">
            <a:normAutofit/>
          </a:bodyPr>
          <a:lstStyle/>
          <a:p>
            <a:pPr algn="ctr">
              <a:lnSpc>
                <a:spcPts val="2900"/>
              </a:lnSpc>
              <a:spcAft>
                <a:spcPts val="600"/>
              </a:spcAft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9115" y="1713850"/>
            <a:ext cx="7955280" cy="4506097"/>
          </a:xfrm>
        </p:spPr>
        <p:txBody>
          <a:bodyPr/>
          <a:lstStyle/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3500" b="1" dirty="0">
                <a:solidFill>
                  <a:schemeClr val="tx2"/>
                </a:solidFill>
              </a:rPr>
              <a:t>Conflict of Interest (COI) </a:t>
            </a:r>
            <a:r>
              <a:rPr lang="en-US" sz="3500" b="1" dirty="0" smtClean="0">
                <a:solidFill>
                  <a:schemeClr val="tx2"/>
                </a:solidFill>
              </a:rPr>
              <a:t>Forms </a:t>
            </a:r>
            <a:endParaRPr lang="en-US" sz="35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400" b="1" dirty="0"/>
              <a:t>Jennifer J. Ford</a:t>
            </a:r>
          </a:p>
          <a:p>
            <a:pPr>
              <a:defRPr/>
            </a:pPr>
            <a:r>
              <a:rPr lang="en-US" sz="2400" b="1" dirty="0"/>
              <a:t>Research Compliance and Integrity</a:t>
            </a:r>
          </a:p>
          <a:p>
            <a:pPr>
              <a:defRPr/>
            </a:pPr>
            <a:r>
              <a:rPr lang="en-US" sz="2400" b="1" dirty="0"/>
              <a:t>Conflict of Interest Office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791478-A96F-489F-8120-19A98E73D86D}" type="slidenum">
              <a:rPr lang="en-US" altLang="en-US" smtClean="0">
                <a:solidFill>
                  <a:srgbClr val="FFFFFF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08" y="732957"/>
            <a:ext cx="4943866" cy="9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30" y="281796"/>
            <a:ext cx="9683869" cy="1143000"/>
          </a:xfrm>
        </p:spPr>
        <p:txBody>
          <a:bodyPr/>
          <a:lstStyle/>
          <a:p>
            <a:r>
              <a:rPr lang="en-US" sz="3500" b="1" dirty="0" smtClean="0"/>
              <a:t>When are disclosures reviewed by COI Office?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CBD32-3E75-4751-B60A-D3703247A431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726297"/>
              </p:ext>
            </p:extLst>
          </p:nvPr>
        </p:nvGraphicFramePr>
        <p:xfrm>
          <a:off x="1708030" y="1472372"/>
          <a:ext cx="9683869" cy="43040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46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2200"/>
                <a:gridCol w="2677885"/>
                <a:gridCol w="1997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93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Sponsor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Disclosure Form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Required with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Initial Submission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Additional Form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Required if Positive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When does COI Office review?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3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Public</a:t>
                      </a:r>
                      <a:r>
                        <a:rPr lang="en-US" sz="1600" baseline="0" dirty="0" smtClean="0"/>
                        <a:t> Health Services (PHS)</a:t>
                      </a:r>
                      <a:endParaRPr lang="en-US" sz="1600" dirty="0" smtClean="0"/>
                    </a:p>
                    <a:p>
                      <a:r>
                        <a:rPr lang="en-US" sz="1400" dirty="0" smtClean="0"/>
                        <a:t>(i.e. NIH and those</a:t>
                      </a:r>
                      <a:r>
                        <a:rPr lang="en-US" sz="1400" baseline="0" dirty="0" smtClean="0"/>
                        <a:t> who have adopted PHS)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PHS form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Supplement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Notice</a:t>
                      </a:r>
                      <a:r>
                        <a:rPr lang="en-US" sz="1600" baseline="0" dirty="0" smtClean="0"/>
                        <a:t> of Award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Federal Non-PHS</a:t>
                      </a:r>
                    </a:p>
                    <a:p>
                      <a:r>
                        <a:rPr lang="en-US" sz="1400" dirty="0" smtClean="0"/>
                        <a:t>(i.e.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NSF, CIRM, UC Programs)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Addendum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Proposal submission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18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Non-Federal</a:t>
                      </a:r>
                    </a:p>
                    <a:p>
                      <a:r>
                        <a:rPr lang="en-US" sz="1400" dirty="0" smtClean="0"/>
                        <a:t>(For-Profit</a:t>
                      </a:r>
                      <a:r>
                        <a:rPr lang="en-US" sz="1400" baseline="0" dirty="0" smtClean="0"/>
                        <a:t> or </a:t>
                      </a:r>
                    </a:p>
                    <a:p>
                      <a:r>
                        <a:rPr lang="en-US" sz="1400" baseline="0" dirty="0" smtClean="0"/>
                        <a:t> Non-Profit)**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700U</a:t>
                      </a: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Addendum</a:t>
                      </a:r>
                    </a:p>
                    <a:p>
                      <a:endParaRPr lang="en-US" sz="1600" dirty="0" smtClean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Proposal submission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4839" y="5753819"/>
            <a:ext cx="9437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653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755" y="664697"/>
            <a:ext cx="8044246" cy="1143000"/>
          </a:xfrm>
        </p:spPr>
        <p:txBody>
          <a:bodyPr/>
          <a:lstStyle/>
          <a:p>
            <a:pPr algn="ctr"/>
            <a:r>
              <a:rPr lang="en-US" sz="3500" b="1" dirty="0"/>
              <a:t>COI Contact Information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26610" y="1460153"/>
            <a:ext cx="7472745" cy="4745867"/>
          </a:xfrm>
        </p:spPr>
        <p:txBody>
          <a:bodyPr/>
          <a:lstStyle/>
          <a:p>
            <a:pPr marL="514350" indent="-457200">
              <a:buSzPct val="85000"/>
              <a:buFont typeface="Times New Roman" panose="02020603050405020304" pitchFamily="18" charset="0"/>
              <a:buChar char="■"/>
            </a:pPr>
            <a:endParaRPr lang="en-US" sz="2800" dirty="0"/>
          </a:p>
          <a:p>
            <a:pPr marL="514350" indent="-457200">
              <a:buSzPct val="85000"/>
              <a:buFont typeface="Times New Roman" panose="02020603050405020304" pitchFamily="18" charset="0"/>
              <a:buChar char="■"/>
            </a:pPr>
            <a:r>
              <a:rPr lang="en-US" sz="2800" dirty="0"/>
              <a:t>COI Office Website: 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http://coi.ucsd.edu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Email Questions: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info-coi@ucsd.edu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Email Forms: 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coiforms@ucsd.edu</a:t>
            </a:r>
            <a:r>
              <a:rPr lang="en-US" sz="2800" dirty="0"/>
              <a:t>  </a:t>
            </a:r>
            <a:br>
              <a:rPr lang="en-US" sz="2800" dirty="0"/>
            </a:br>
            <a:r>
              <a:rPr lang="en-US" sz="2800" dirty="0"/>
              <a:t>Telephone:  (858) 534-6465</a:t>
            </a:r>
          </a:p>
          <a:p>
            <a:pPr marL="514350" indent="-457200">
              <a:buSzPct val="85000"/>
              <a:buFont typeface="Times New Roman" panose="02020603050405020304" pitchFamily="18" charset="0"/>
              <a:buChar char="■"/>
            </a:pPr>
            <a:endParaRPr lang="en-US" sz="2800" dirty="0"/>
          </a:p>
          <a:p>
            <a:pPr marL="57150" indent="0">
              <a:buSzPct val="85000"/>
              <a:buNone/>
            </a:pPr>
            <a:r>
              <a:rPr lang="en-US" sz="2800" dirty="0"/>
              <a:t>Jennifer J. Ford, Director,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jjford@ucsd.edu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97766" y="6120064"/>
            <a:ext cx="2540000" cy="457200"/>
          </a:xfrm>
        </p:spPr>
        <p:txBody>
          <a:bodyPr/>
          <a:lstStyle/>
          <a:p>
            <a:pPr>
              <a:defRPr/>
            </a:pPr>
            <a:fld id="{6E90FA4F-99C3-4524-95F0-4737AC95ECDE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1920" y="756747"/>
            <a:ext cx="7442688" cy="931722"/>
          </a:xfrm>
        </p:spPr>
        <p:txBody>
          <a:bodyPr/>
          <a:lstStyle/>
          <a:p>
            <a:pPr algn="ctr"/>
            <a:r>
              <a:rPr lang="en-US" sz="3500" b="1" dirty="0"/>
              <a:t>Conflict of Interest (COI) Office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0896" y="1687684"/>
            <a:ext cx="6256759" cy="4184170"/>
          </a:xfrm>
        </p:spPr>
        <p:txBody>
          <a:bodyPr>
            <a:noAutofit/>
          </a:bodyPr>
          <a:lstStyle/>
          <a:p>
            <a:pPr defTabSz="342900">
              <a:spcBef>
                <a:spcPts val="0"/>
              </a:spcBef>
              <a:spcAft>
                <a:spcPts val="300"/>
              </a:spcAft>
              <a:buFont typeface="Times New Roman" panose="02020603050405020304" pitchFamily="18" charset="0"/>
              <a:buChar char="■"/>
              <a:defRPr/>
            </a:pPr>
            <a:r>
              <a:rPr lang="en-US" sz="2400" b="1" dirty="0"/>
              <a:t>Assists employees in assessing </a:t>
            </a:r>
            <a:r>
              <a:rPr lang="en-US" sz="2400" dirty="0"/>
              <a:t>circumstances under which </a:t>
            </a:r>
            <a:r>
              <a:rPr lang="en-US" sz="2400" b="1" dirty="0"/>
              <a:t>their outside activities </a:t>
            </a:r>
            <a:r>
              <a:rPr lang="en-US" sz="2400" dirty="0"/>
              <a:t>or interests </a:t>
            </a:r>
            <a:r>
              <a:rPr lang="en-US" sz="2400" b="1" dirty="0"/>
              <a:t>may inappropriately conflict with their responsibilities to the University</a:t>
            </a:r>
          </a:p>
          <a:p>
            <a:pPr lvl="1" defTabSz="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Times New Roman" panose="02020603050405020304" pitchFamily="18" charset="0"/>
              <a:buChar char="▪"/>
              <a:defRPr/>
            </a:pPr>
            <a:r>
              <a:rPr lang="en-US" sz="2000" dirty="0"/>
              <a:t>Seeks to </a:t>
            </a:r>
            <a:r>
              <a:rPr lang="en-US" sz="2000" b="1" dirty="0"/>
              <a:t>maintain a reasonable balance between competing interests</a:t>
            </a:r>
          </a:p>
          <a:p>
            <a:pPr lvl="1" defTabSz="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Times New Roman" panose="02020603050405020304" pitchFamily="18" charset="0"/>
              <a:buChar char="▪"/>
              <a:defRPr/>
            </a:pPr>
            <a:r>
              <a:rPr lang="en-US" sz="2000" b="1" dirty="0"/>
              <a:t>Promotes transparency </a:t>
            </a:r>
            <a:r>
              <a:rPr lang="en-US" sz="2000" dirty="0"/>
              <a:t>and </a:t>
            </a:r>
            <a:r>
              <a:rPr lang="en-US" sz="2000" b="1" dirty="0"/>
              <a:t>disclosure </a:t>
            </a:r>
            <a:r>
              <a:rPr lang="en-US" sz="2000" dirty="0"/>
              <a:t>as a means to identify interests that might bias research</a:t>
            </a:r>
          </a:p>
          <a:p>
            <a:pPr lvl="1" defTabSz="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Pct val="100000"/>
              <a:buFont typeface="Times New Roman" panose="02020603050405020304" pitchFamily="18" charset="0"/>
              <a:buChar char="▪"/>
              <a:defRPr/>
            </a:pPr>
            <a:r>
              <a:rPr lang="en-US" sz="2000" dirty="0"/>
              <a:t>Provides </a:t>
            </a:r>
            <a:r>
              <a:rPr lang="en-US" sz="2000" b="1" dirty="0"/>
              <a:t>mechanisms to manage the collaborative research partnerships </a:t>
            </a:r>
            <a:r>
              <a:rPr lang="en-US" sz="2000" dirty="0"/>
              <a:t>between the Government, the University, and private industry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70F32-83C3-40BE-945F-3267E9BB6D35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463" y="1923792"/>
            <a:ext cx="3677074" cy="3263060"/>
          </a:xfrm>
          <a:prstGeom prst="rect">
            <a:avLst/>
          </a:prstGeom>
          <a:solidFill>
            <a:srgbClr val="EEECE1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15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706" y="480300"/>
            <a:ext cx="8269494" cy="931722"/>
          </a:xfrm>
        </p:spPr>
        <p:txBody>
          <a:bodyPr/>
          <a:lstStyle/>
          <a:p>
            <a:pPr algn="ctr"/>
            <a:r>
              <a:rPr lang="en-US" sz="3500" b="1" dirty="0" smtClean="0"/>
              <a:t>COI Office Services </a:t>
            </a: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25282" y="1818167"/>
            <a:ext cx="9385541" cy="4301897"/>
          </a:xfrm>
        </p:spPr>
        <p:txBody>
          <a:bodyPr>
            <a:noAutofit/>
          </a:bodyPr>
          <a:lstStyle/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effectLst/>
              </a:rPr>
              <a:t>Reviews disclosures of financial interests from University faculty and staff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effectLst/>
              </a:rPr>
              <a:t>Ensures compliance with all applicable regulations</a:t>
            </a:r>
          </a:p>
          <a:p>
            <a:pPr lvl="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effectLst/>
              </a:rPr>
              <a:t>Serves as a resource to University faculty, staff and institutional offices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When research or other related activities are involved, conflict of interest disclosures of financial interests may be </a:t>
            </a:r>
            <a:r>
              <a:rPr lang="en-US" dirty="0" smtClean="0">
                <a:effectLst/>
              </a:rPr>
              <a:t>required</a:t>
            </a:r>
            <a:endParaRPr lang="en-US" dirty="0"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70F32-83C3-40BE-945F-3267E9BB6D35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508" y="644549"/>
            <a:ext cx="7482400" cy="1143000"/>
          </a:xfrm>
        </p:spPr>
        <p:txBody>
          <a:bodyPr/>
          <a:lstStyle/>
          <a:p>
            <a:pPr algn="ctr"/>
            <a:r>
              <a:rPr lang="en-US" sz="3500" b="1" dirty="0"/>
              <a:t>What Constitutes a Potential COI?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698" y="1598387"/>
            <a:ext cx="9055088" cy="4608972"/>
          </a:xfrm>
        </p:spPr>
        <p:txBody>
          <a:bodyPr>
            <a:normAutofit lnSpcReduction="10000"/>
          </a:bodyPr>
          <a:lstStyle/>
          <a:p>
            <a:pPr marL="236538" indent="-296863"/>
            <a:r>
              <a:rPr lang="en-US" sz="2600" dirty="0"/>
              <a:t>Income/Payments:  Salaries, Consulting, Honoraria, etc.</a:t>
            </a:r>
          </a:p>
          <a:p>
            <a:pPr marL="236538" indent="-296863"/>
            <a:r>
              <a:rPr lang="en-US" sz="2600" dirty="0" smtClean="0"/>
              <a:t>Position:  Founder, Partner, Board of Directors, Scientific Advisory Board, Employee, etc.</a:t>
            </a:r>
          </a:p>
          <a:p>
            <a:pPr marL="236538" indent="-296863"/>
            <a:r>
              <a:rPr lang="en-US" sz="2600" dirty="0" smtClean="0"/>
              <a:t>Ownership Interest:  Stocks, Bonds, Stock Options</a:t>
            </a:r>
          </a:p>
          <a:p>
            <a:pPr marL="236538" indent="-296863"/>
            <a:r>
              <a:rPr lang="en-US" sz="2600" dirty="0" smtClean="0"/>
              <a:t>Gifts</a:t>
            </a:r>
            <a:endParaRPr lang="en-US" sz="2600" dirty="0"/>
          </a:p>
          <a:p>
            <a:pPr marL="236538" indent="-296863"/>
            <a:r>
              <a:rPr lang="en-US" sz="2600" dirty="0" smtClean="0"/>
              <a:t>Loans</a:t>
            </a:r>
            <a:endParaRPr lang="en-US" sz="2600" dirty="0"/>
          </a:p>
          <a:p>
            <a:pPr marL="236538" indent="-296863"/>
            <a:r>
              <a:rPr lang="en-US" sz="2600" dirty="0" smtClean="0"/>
              <a:t>Travel Reimbursement/Payments</a:t>
            </a:r>
          </a:p>
          <a:p>
            <a:pPr marL="236538" indent="-296863"/>
            <a:r>
              <a:rPr lang="en-US" sz="2600" dirty="0" smtClean="0"/>
              <a:t>Intellectual Property</a:t>
            </a:r>
          </a:p>
          <a:p>
            <a:pPr marL="693738" lvl="1" indent="-350838"/>
            <a:endParaRPr lang="en-US" sz="1600" dirty="0"/>
          </a:p>
          <a:p>
            <a:pPr marL="342900" lvl="1" indent="0">
              <a:buNone/>
            </a:pPr>
            <a:r>
              <a:rPr lang="en-US" sz="2600" dirty="0" smtClean="0"/>
              <a:t>Applies to the Employee, </a:t>
            </a:r>
            <a:r>
              <a:rPr lang="en-US" sz="2600" dirty="0"/>
              <a:t>Spouse, Registered </a:t>
            </a:r>
            <a:r>
              <a:rPr lang="en-US" sz="2600" dirty="0" smtClean="0"/>
              <a:t>Domestic Partner, Dependent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62428" y="6098371"/>
            <a:ext cx="2540000" cy="457200"/>
          </a:xfrm>
        </p:spPr>
        <p:txBody>
          <a:bodyPr/>
          <a:lstStyle/>
          <a:p>
            <a:pPr>
              <a:defRPr/>
            </a:pPr>
            <a:fld id="{870CBD32-3E75-4751-B60A-D3703247A431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7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539" y="267896"/>
            <a:ext cx="7510841" cy="1591841"/>
          </a:xfrm>
        </p:spPr>
        <p:txBody>
          <a:bodyPr>
            <a:normAutofit/>
          </a:bodyPr>
          <a:lstStyle/>
          <a:p>
            <a:r>
              <a:rPr lang="en-US" sz="3500" b="1" dirty="0"/>
              <a:t>What is Subject to COI Disclosure?</a:t>
            </a:r>
            <a:br>
              <a:rPr lang="en-US" sz="3500" b="1" dirty="0"/>
            </a:br>
            <a:r>
              <a:rPr lang="en-US" sz="3500" b="1" dirty="0"/>
              <a:t>Research or Other Related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911" y="1799506"/>
            <a:ext cx="8907517" cy="4722361"/>
          </a:xfrm>
        </p:spPr>
        <p:txBody>
          <a:bodyPr>
            <a:normAutofit/>
          </a:bodyPr>
          <a:lstStyle/>
          <a:p>
            <a:pPr marL="411957" indent="-457200" defTabSz="342900">
              <a:spcBef>
                <a:spcPts val="0"/>
              </a:spcBef>
              <a:spcAft>
                <a:spcPts val="300"/>
              </a:spcAft>
              <a:buFont typeface="Times New Roman" panose="02020603050405020304" pitchFamily="18" charset="0"/>
              <a:buChar char="■"/>
            </a:pPr>
            <a:r>
              <a:rPr lang="en-US" sz="2400" b="1" u="sng" dirty="0"/>
              <a:t>Sponsored </a:t>
            </a:r>
            <a:r>
              <a:rPr lang="en-US" sz="2400" b="1" u="sng" dirty="0" smtClean="0"/>
              <a:t>Research</a:t>
            </a:r>
            <a:r>
              <a:rPr lang="en-US" sz="2400" b="1" dirty="0" smtClean="0"/>
              <a:t> </a:t>
            </a:r>
            <a:r>
              <a:rPr lang="en-US" sz="2400" dirty="0" smtClean="0"/>
              <a:t>(Basic</a:t>
            </a:r>
            <a:r>
              <a:rPr lang="en-US" sz="2400" dirty="0"/>
              <a:t>, Applied, Animal, Human)</a:t>
            </a:r>
          </a:p>
          <a:p>
            <a:pPr marL="714375" lvl="1" indent="-457200" defTabSz="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Federal:  </a:t>
            </a:r>
          </a:p>
          <a:p>
            <a:pPr marL="1057275" lvl="2" indent="-457200" defTabSz="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NIH and NSF </a:t>
            </a:r>
          </a:p>
          <a:p>
            <a:pPr marL="1057275" lvl="2" indent="-457200" defTabSz="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Other agencies who have adopted the federal requirements </a:t>
            </a:r>
            <a:r>
              <a:rPr lang="en-US" sz="2000" dirty="0" smtClean="0"/>
              <a:t>including sub-awards</a:t>
            </a:r>
            <a:endParaRPr lang="en-US" sz="2000" dirty="0"/>
          </a:p>
          <a:p>
            <a:pPr marL="714375" lvl="1" indent="-457200" defTabSz="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Non-Federal</a:t>
            </a:r>
            <a:endParaRPr lang="en-US" sz="2000" dirty="0"/>
          </a:p>
          <a:p>
            <a:pPr marL="1057275" lvl="2" indent="-457200" defTabSz="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Non-Profit</a:t>
            </a:r>
          </a:p>
          <a:p>
            <a:pPr marL="1057275" lvl="2" indent="-457200" defTabSz="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For-Profit</a:t>
            </a:r>
          </a:p>
          <a:p>
            <a:pPr marL="411957" indent="-457200" defTabSz="342900">
              <a:spcBef>
                <a:spcPts val="0"/>
              </a:spcBef>
              <a:spcAft>
                <a:spcPts val="300"/>
              </a:spcAft>
              <a:buFont typeface="Times New Roman" panose="02020603050405020304" pitchFamily="18" charset="0"/>
              <a:buChar char="■"/>
            </a:pPr>
            <a:r>
              <a:rPr lang="en-US" sz="2400" b="1" u="sng" dirty="0"/>
              <a:t>Other Related Activities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smtClean="0"/>
              <a:t>Non-Federal)</a:t>
            </a:r>
            <a:endParaRPr lang="en-US" sz="2400" dirty="0"/>
          </a:p>
          <a:p>
            <a:pPr marL="714375" lvl="1" indent="-457200" defTabSz="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imes New Roman" panose="02020603050405020304" pitchFamily="18" charset="0"/>
              <a:buChar char="▪"/>
            </a:pPr>
            <a:r>
              <a:rPr lang="en-US" sz="2000" dirty="0" smtClean="0"/>
              <a:t>Gifts</a:t>
            </a:r>
          </a:p>
          <a:p>
            <a:pPr marL="714375" lvl="1" indent="-457200" defTabSz="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imes New Roman" panose="02020603050405020304" pitchFamily="18" charset="0"/>
              <a:buChar char="▪"/>
            </a:pPr>
            <a:r>
              <a:rPr lang="en-US" sz="2000" dirty="0" smtClean="0"/>
              <a:t>Lab </a:t>
            </a:r>
            <a:r>
              <a:rPr lang="en-US" sz="2000" dirty="0"/>
              <a:t>Service Agreements (LSA)</a:t>
            </a:r>
          </a:p>
          <a:p>
            <a:pPr marL="714375" lvl="1" indent="-457200" defTabSz="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imes New Roman" panose="02020603050405020304" pitchFamily="18" charset="0"/>
              <a:buChar char="▪"/>
            </a:pPr>
            <a:r>
              <a:rPr lang="en-US" sz="2000" dirty="0"/>
              <a:t>Institutional Service/Consulting Agreements (ISA/ICA)</a:t>
            </a:r>
          </a:p>
          <a:p>
            <a:pPr marL="714375" lvl="1" indent="-457200" defTabSz="34290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imes New Roman" panose="02020603050405020304" pitchFamily="18" charset="0"/>
              <a:buChar char="▪"/>
            </a:pPr>
            <a:r>
              <a:rPr lang="en-US" sz="2000" dirty="0" smtClean="0"/>
              <a:t>Material Transfer Agreements (MTA)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2306" y="6118249"/>
            <a:ext cx="2540000" cy="457200"/>
          </a:xfrm>
        </p:spPr>
        <p:txBody>
          <a:bodyPr/>
          <a:lstStyle/>
          <a:p>
            <a:pPr>
              <a:defRPr/>
            </a:pPr>
            <a:fld id="{870CBD32-3E75-4751-B60A-D3703247A431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30" y="281796"/>
            <a:ext cx="9683869" cy="1143000"/>
          </a:xfrm>
        </p:spPr>
        <p:txBody>
          <a:bodyPr/>
          <a:lstStyle/>
          <a:p>
            <a:r>
              <a:rPr lang="en-US" sz="3500" b="1" dirty="0" smtClean="0"/>
              <a:t>What to Disclose?</a:t>
            </a:r>
            <a:endParaRPr lang="en-US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CBD32-3E75-4751-B60A-D3703247A431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637295"/>
              </p:ext>
            </p:extLst>
          </p:nvPr>
        </p:nvGraphicFramePr>
        <p:xfrm>
          <a:off x="1708031" y="1397473"/>
          <a:ext cx="9683870" cy="43040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48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2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40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16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093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1)  Who is the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   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Sponsor?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2)  Which</a:t>
                      </a:r>
                    </a:p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    Disclosure  </a:t>
                      </a:r>
                    </a:p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     Form?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3)  What to Disclose?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 startAt="4"/>
                      </a:pP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Who decides</a:t>
                      </a: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if the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      research and the</a:t>
                      </a:r>
                    </a:p>
                    <a:p>
                      <a:pPr marL="0" indent="0">
                        <a:buNone/>
                      </a:pPr>
                      <a:r>
                        <a:rPr lang="en-US" baseline="0" dirty="0" smtClean="0">
                          <a:solidFill>
                            <a:schemeClr val="bg2"/>
                          </a:solidFill>
                        </a:rPr>
                        <a:t>       interests are related?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3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Public</a:t>
                      </a:r>
                      <a:r>
                        <a:rPr lang="en-US" sz="1600" baseline="0" dirty="0" smtClean="0"/>
                        <a:t> Health Services (PHS)</a:t>
                      </a:r>
                      <a:endParaRPr lang="en-US" sz="1600" dirty="0" smtClean="0"/>
                    </a:p>
                    <a:p>
                      <a:r>
                        <a:rPr lang="en-US" sz="1400" dirty="0" smtClean="0"/>
                        <a:t>(i.e. NIH and those</a:t>
                      </a:r>
                      <a:r>
                        <a:rPr lang="en-US" sz="1400" baseline="0" dirty="0" smtClean="0"/>
                        <a:t> who have adopted PHS)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Disclose</a:t>
                      </a:r>
                      <a:r>
                        <a:rPr lang="en-US" sz="1600" baseline="0" dirty="0" smtClean="0"/>
                        <a:t> all interests related to the discloser’s Institutional Responsibilities*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Institution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4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Federal Non-PHS</a:t>
                      </a:r>
                    </a:p>
                    <a:p>
                      <a:r>
                        <a:rPr lang="en-US" sz="1400" dirty="0" smtClean="0"/>
                        <a:t>(i.e.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NSF, CIRM, UC Programs)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smtClean="0"/>
                        <a:t>Disclose any interests related to the work to be conducted under the proposed project</a:t>
                      </a:r>
                      <a:endParaRPr lang="en-US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Discloser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18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Non-Federal</a:t>
                      </a:r>
                    </a:p>
                    <a:p>
                      <a:r>
                        <a:rPr lang="en-US" sz="1400" dirty="0" smtClean="0"/>
                        <a:t>(For-Profit</a:t>
                      </a:r>
                      <a:r>
                        <a:rPr lang="en-US" sz="1400" baseline="0" dirty="0" smtClean="0"/>
                        <a:t> or </a:t>
                      </a:r>
                    </a:p>
                    <a:p>
                      <a:r>
                        <a:rPr lang="en-US" sz="1400" baseline="0" dirty="0" smtClean="0"/>
                        <a:t> Non-Profit)**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700U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Disclose</a:t>
                      </a:r>
                      <a:r>
                        <a:rPr lang="en-US" sz="1600" baseline="0" dirty="0" smtClean="0"/>
                        <a:t> any interests with the sponsor(s)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Institution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4839" y="5753819"/>
            <a:ext cx="94372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/>
              <a:t>Reasonably appears </a:t>
            </a:r>
            <a:r>
              <a:rPr lang="en-US" sz="1400" i="1" dirty="0"/>
              <a:t>to be related to or is in the same field of expertise as</a:t>
            </a:r>
            <a:r>
              <a:rPr lang="en-US" sz="1400" dirty="0"/>
              <a:t> your </a:t>
            </a:r>
            <a:r>
              <a:rPr lang="en-US" sz="1400" b="1" dirty="0"/>
              <a:t>Institutional </a:t>
            </a:r>
            <a:r>
              <a:rPr lang="en-US" sz="1400" b="1" dirty="0" smtClean="0"/>
              <a:t>Responsibilities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** Includes </a:t>
            </a:r>
            <a:r>
              <a:rPr lang="en-US" sz="1400" dirty="0"/>
              <a:t>r</a:t>
            </a:r>
            <a:r>
              <a:rPr lang="en-US" sz="1400" dirty="0" smtClean="0"/>
              <a:t>esearch and other related activities (</a:t>
            </a:r>
            <a:r>
              <a:rPr lang="en-US" sz="1400" dirty="0"/>
              <a:t>g</a:t>
            </a:r>
            <a:r>
              <a:rPr lang="en-US" sz="1400" dirty="0" smtClean="0"/>
              <a:t>ifts, service agreements, MTAs, unfunded projects, etc.)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232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539" y="398525"/>
            <a:ext cx="7510841" cy="636456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PHS Form </a:t>
            </a:r>
            <a:endParaRPr lang="en-US" sz="35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109" y="1034981"/>
            <a:ext cx="8907462" cy="17865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2306" y="6118249"/>
            <a:ext cx="2540000" cy="457200"/>
          </a:xfrm>
        </p:spPr>
        <p:txBody>
          <a:bodyPr/>
          <a:lstStyle/>
          <a:p>
            <a:pPr>
              <a:defRPr/>
            </a:pPr>
            <a:fld id="{870CBD32-3E75-4751-B60A-D3703247A431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109" y="2821563"/>
            <a:ext cx="8907462" cy="394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539" y="267896"/>
            <a:ext cx="7510841" cy="1028341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Non-PHS Form (9510)</a:t>
            </a:r>
            <a:endParaRPr lang="en-US" sz="35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2539" y="1668819"/>
            <a:ext cx="9802158" cy="421726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2306" y="6118249"/>
            <a:ext cx="2540000" cy="457200"/>
          </a:xfrm>
        </p:spPr>
        <p:txBody>
          <a:bodyPr/>
          <a:lstStyle/>
          <a:p>
            <a:pPr>
              <a:defRPr/>
            </a:pPr>
            <a:fld id="{870CBD32-3E75-4751-B60A-D3703247A431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539" y="267896"/>
            <a:ext cx="7510841" cy="947955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Non-Federal (700U)</a:t>
            </a:r>
            <a:endParaRPr lang="en-US" sz="35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036" y="1588433"/>
            <a:ext cx="9480662" cy="433981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2306" y="6118249"/>
            <a:ext cx="2540000" cy="457200"/>
          </a:xfrm>
        </p:spPr>
        <p:txBody>
          <a:bodyPr/>
          <a:lstStyle/>
          <a:p>
            <a:pPr>
              <a:defRPr/>
            </a:pPr>
            <a:fld id="{870CBD32-3E75-4751-B60A-D3703247A431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">
      <a:dk1>
        <a:srgbClr val="000000"/>
      </a:dk1>
      <a:lt1>
        <a:srgbClr val="FFFFFF"/>
      </a:lt1>
      <a:dk2>
        <a:srgbClr val="3333FF"/>
      </a:dk2>
      <a:lt2>
        <a:srgbClr val="FFFF00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82E9D1FD0F554FBB68D7704B1258BA" ma:contentTypeVersion="131" ma:contentTypeDescription="Create a new document." ma:contentTypeScope="" ma:versionID="df630cd283196a27415efd144f80a73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8C7DE-C8A6-4DDD-8820-BF2862F31D07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5FB1E23-D781-4767-BCED-B072BE99A107}"/>
</file>

<file path=customXml/itemProps3.xml><?xml version="1.0" encoding="utf-8"?>
<ds:datastoreItem xmlns:ds="http://schemas.openxmlformats.org/officeDocument/2006/customXml" ds:itemID="{A3B49B6A-A57E-4D29-B97D-37D64CE690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9761</TotalTime>
  <Words>487</Words>
  <Application>Microsoft Office PowerPoint</Application>
  <PresentationFormat>Widescreen</PresentationFormat>
  <Paragraphs>115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Monotype Sorts</vt:lpstr>
      <vt:lpstr>Times New Roman</vt:lpstr>
      <vt:lpstr>Wingdings</vt:lpstr>
      <vt:lpstr>Azure</vt:lpstr>
      <vt:lpstr> </vt:lpstr>
      <vt:lpstr>Conflict of Interest (COI) Office</vt:lpstr>
      <vt:lpstr>COI Office Services </vt:lpstr>
      <vt:lpstr>What Constitutes a Potential COI?</vt:lpstr>
      <vt:lpstr>What is Subject to COI Disclosure? Research or Other Related Activities</vt:lpstr>
      <vt:lpstr>What to Disclose?</vt:lpstr>
      <vt:lpstr>PHS Form </vt:lpstr>
      <vt:lpstr>Non-PHS Form (9510)</vt:lpstr>
      <vt:lpstr>Non-Federal (700U)</vt:lpstr>
      <vt:lpstr>When are disclosures reviewed by COI Office?</vt:lpstr>
      <vt:lpstr>COI 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Ford, Jennifer</cp:lastModifiedBy>
  <cp:revision>482</cp:revision>
  <cp:lastPrinted>2018-04-20T00:22:51Z</cp:lastPrinted>
  <dcterms:created xsi:type="dcterms:W3CDTF">2010-12-28T21:02:17Z</dcterms:created>
  <dcterms:modified xsi:type="dcterms:W3CDTF">2018-04-25T03:26:50Z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0x010100EB82E9D1FD0F554FBB68D7704B1258BA</vt:lpwstr>
  </property>
</Properties>
</file>